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notesMasterIdLst>
    <p:notesMasterId r:id="rId16"/>
  </p:notesMasterIdLst>
  <p:sldIdLst>
    <p:sldId id="285" r:id="rId2"/>
    <p:sldId id="256" r:id="rId3"/>
    <p:sldId id="257" r:id="rId4"/>
    <p:sldId id="286" r:id="rId5"/>
    <p:sldId id="291" r:id="rId6"/>
    <p:sldId id="288" r:id="rId7"/>
    <p:sldId id="289" r:id="rId8"/>
    <p:sldId id="276" r:id="rId9"/>
    <p:sldId id="290" r:id="rId10"/>
    <p:sldId id="265" r:id="rId11"/>
    <p:sldId id="281" r:id="rId12"/>
    <p:sldId id="293" r:id="rId13"/>
    <p:sldId id="292" r:id="rId14"/>
    <p:sldId id="28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lva kumar" initials="sk" lastIdx="2" clrIdx="0">
    <p:extLst>
      <p:ext uri="{19B8F6BF-5375-455C-9EA6-DF929625EA0E}">
        <p15:presenceInfo xmlns:p15="http://schemas.microsoft.com/office/powerpoint/2012/main" userId="2d3b514e310c6c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E991A7-C5EB-4F95-9DB2-A817F1567F25}" v="370" dt="2023-08-26T05:31:48.557"/>
    <p1510:client id="{8ED579DB-F3D8-4C33-A930-32088E2C2ABE}" v="94" dt="2023-08-25T10:09:50.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39" autoAdjust="0"/>
  </p:normalViewPr>
  <p:slideViewPr>
    <p:cSldViewPr snapToGrid="0">
      <p:cViewPr varScale="1">
        <p:scale>
          <a:sx n="78" d="100"/>
          <a:sy n="78" d="100"/>
        </p:scale>
        <p:origin x="629"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DA89C-A252-4135-878E-4F64BD9021A1}" type="datetimeFigureOut">
              <a:rPr lang="en-IN" smtClean="0"/>
              <a:t>31-07-2024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244D2-4E6A-4A70-B1A0-5B5833C2EFC5}" type="slidenum">
              <a:rPr lang="en-IN" smtClean="0"/>
              <a:t>‹#›</a:t>
            </a:fld>
            <a:endParaRPr lang="en-IN" dirty="0"/>
          </a:p>
        </p:txBody>
      </p:sp>
    </p:spTree>
    <p:extLst>
      <p:ext uri="{BB962C8B-B14F-4D97-AF65-F5344CB8AC3E}">
        <p14:creationId xmlns:p14="http://schemas.microsoft.com/office/powerpoint/2010/main" val="394811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5833F87-94C9-43F8-BD18-F55F93691AF3}" type="datetimeFigureOut">
              <a:rPr lang="en-IN" smtClean="0"/>
              <a:t>31-07-2024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650E3E9-C350-4642-8261-88D56D9FDD07}" type="slidenum">
              <a:rPr lang="en-IN" smtClean="0"/>
              <a:t>‹#›</a:t>
            </a:fld>
            <a:endParaRPr lang="en-IN" dirty="0"/>
          </a:p>
        </p:txBody>
      </p:sp>
    </p:spTree>
    <p:extLst>
      <p:ext uri="{BB962C8B-B14F-4D97-AF65-F5344CB8AC3E}">
        <p14:creationId xmlns:p14="http://schemas.microsoft.com/office/powerpoint/2010/main" val="2655428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5833F87-94C9-43F8-BD18-F55F93691AF3}" type="datetimeFigureOut">
              <a:rPr lang="en-IN" smtClean="0"/>
              <a:t>31-07-2024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650E3E9-C350-4642-8261-88D56D9FDD07}" type="slidenum">
              <a:rPr lang="en-IN" smtClean="0"/>
              <a:t>‹#›</a:t>
            </a:fld>
            <a:endParaRPr lang="en-IN" dirty="0"/>
          </a:p>
        </p:txBody>
      </p:sp>
    </p:spTree>
    <p:extLst>
      <p:ext uri="{BB962C8B-B14F-4D97-AF65-F5344CB8AC3E}">
        <p14:creationId xmlns:p14="http://schemas.microsoft.com/office/powerpoint/2010/main" val="2485783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5833F87-94C9-43F8-BD18-F55F93691AF3}" type="datetimeFigureOut">
              <a:rPr lang="en-IN" smtClean="0"/>
              <a:t>31-07-2024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650E3E9-C350-4642-8261-88D56D9FDD07}" type="slidenum">
              <a:rPr lang="en-IN" smtClean="0"/>
              <a:t>‹#›</a:t>
            </a:fld>
            <a:endParaRPr lang="en-IN" dirty="0"/>
          </a:p>
        </p:txBody>
      </p:sp>
    </p:spTree>
    <p:extLst>
      <p:ext uri="{BB962C8B-B14F-4D97-AF65-F5344CB8AC3E}">
        <p14:creationId xmlns:p14="http://schemas.microsoft.com/office/powerpoint/2010/main" val="8966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5833F87-94C9-43F8-BD18-F55F93691AF3}" type="datetimeFigureOut">
              <a:rPr lang="en-IN" smtClean="0"/>
              <a:t>31-07-2024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650E3E9-C350-4642-8261-88D56D9FDD07}" type="slidenum">
              <a:rPr lang="en-IN" smtClean="0"/>
              <a:t>‹#›</a:t>
            </a:fld>
            <a:endParaRPr lang="en-IN" dirty="0"/>
          </a:p>
        </p:txBody>
      </p:sp>
    </p:spTree>
    <p:extLst>
      <p:ext uri="{BB962C8B-B14F-4D97-AF65-F5344CB8AC3E}">
        <p14:creationId xmlns:p14="http://schemas.microsoft.com/office/powerpoint/2010/main" val="2158752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5833F87-94C9-43F8-BD18-F55F93691AF3}" type="datetimeFigureOut">
              <a:rPr lang="en-IN" smtClean="0"/>
              <a:t>31-07-2024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650E3E9-C350-4642-8261-88D56D9FDD07}" type="slidenum">
              <a:rPr lang="en-IN" smtClean="0"/>
              <a:t>‹#›</a:t>
            </a:fld>
            <a:endParaRPr lang="en-IN" dirty="0"/>
          </a:p>
        </p:txBody>
      </p:sp>
    </p:spTree>
    <p:extLst>
      <p:ext uri="{BB962C8B-B14F-4D97-AF65-F5344CB8AC3E}">
        <p14:creationId xmlns:p14="http://schemas.microsoft.com/office/powerpoint/2010/main" val="3768622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1"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5833F87-94C9-43F8-BD18-F55F93691AF3}" type="datetimeFigureOut">
              <a:rPr lang="en-IN" smtClean="0"/>
              <a:t>31-07-2024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650E3E9-C350-4642-8261-88D56D9FDD07}" type="slidenum">
              <a:rPr lang="en-IN" smtClean="0"/>
              <a:t>‹#›</a:t>
            </a:fld>
            <a:endParaRPr lang="en-IN" dirty="0"/>
          </a:p>
        </p:txBody>
      </p:sp>
    </p:spTree>
    <p:extLst>
      <p:ext uri="{BB962C8B-B14F-4D97-AF65-F5344CB8AC3E}">
        <p14:creationId xmlns:p14="http://schemas.microsoft.com/office/powerpoint/2010/main" val="158021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5833F87-94C9-43F8-BD18-F55F93691AF3}" type="datetimeFigureOut">
              <a:rPr lang="en-IN" smtClean="0"/>
              <a:t>31-07-2024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650E3E9-C350-4642-8261-88D56D9FDD07}" type="slidenum">
              <a:rPr lang="en-IN" smtClean="0"/>
              <a:t>‹#›</a:t>
            </a:fld>
            <a:endParaRPr lang="en-IN" dirty="0"/>
          </a:p>
        </p:txBody>
      </p:sp>
    </p:spTree>
    <p:extLst>
      <p:ext uri="{BB962C8B-B14F-4D97-AF65-F5344CB8AC3E}">
        <p14:creationId xmlns:p14="http://schemas.microsoft.com/office/powerpoint/2010/main" val="2761351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5833F87-94C9-43F8-BD18-F55F93691AF3}" type="datetimeFigureOut">
              <a:rPr lang="en-IN" smtClean="0"/>
              <a:t>31-07-2024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650E3E9-C350-4642-8261-88D56D9FDD07}" type="slidenum">
              <a:rPr lang="en-IN" smtClean="0"/>
              <a:t>‹#›</a:t>
            </a:fld>
            <a:endParaRPr lang="en-IN" dirty="0"/>
          </a:p>
        </p:txBody>
      </p:sp>
    </p:spTree>
    <p:extLst>
      <p:ext uri="{BB962C8B-B14F-4D97-AF65-F5344CB8AC3E}">
        <p14:creationId xmlns:p14="http://schemas.microsoft.com/office/powerpoint/2010/main" val="3583783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833F87-94C9-43F8-BD18-F55F93691AF3}" type="datetimeFigureOut">
              <a:rPr lang="en-IN" smtClean="0"/>
              <a:t>31-07-2024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A650E3E9-C350-4642-8261-88D56D9FDD07}" type="slidenum">
              <a:rPr lang="en-IN" smtClean="0"/>
              <a:t>‹#›</a:t>
            </a:fld>
            <a:endParaRPr lang="en-IN" dirty="0"/>
          </a:p>
        </p:txBody>
      </p:sp>
    </p:spTree>
    <p:extLst>
      <p:ext uri="{BB962C8B-B14F-4D97-AF65-F5344CB8AC3E}">
        <p14:creationId xmlns:p14="http://schemas.microsoft.com/office/powerpoint/2010/main" val="576705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5833F87-94C9-43F8-BD18-F55F93691AF3}" type="datetimeFigureOut">
              <a:rPr lang="en-IN" smtClean="0"/>
              <a:t>31-07-2024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650E3E9-C350-4642-8261-88D56D9FDD07}" type="slidenum">
              <a:rPr lang="en-IN" smtClean="0"/>
              <a:t>‹#›</a:t>
            </a:fld>
            <a:endParaRPr lang="en-IN" dirty="0"/>
          </a:p>
        </p:txBody>
      </p:sp>
    </p:spTree>
    <p:extLst>
      <p:ext uri="{BB962C8B-B14F-4D97-AF65-F5344CB8AC3E}">
        <p14:creationId xmlns:p14="http://schemas.microsoft.com/office/powerpoint/2010/main" val="71723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1"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US" dirty="0"/>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5833F87-94C9-43F8-BD18-F55F93691AF3}" type="datetimeFigureOut">
              <a:rPr lang="en-IN" smtClean="0"/>
              <a:t>31-07-2024</a:t>
            </a:fld>
            <a:endParaRPr lang="en-IN"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50E3E9-C350-4642-8261-88D56D9FDD07}" type="slidenum">
              <a:rPr lang="en-IN" smtClean="0"/>
              <a:t>‹#›</a:t>
            </a:fld>
            <a:endParaRPr lang="en-IN" dirty="0"/>
          </a:p>
        </p:txBody>
      </p:sp>
    </p:spTree>
    <p:extLst>
      <p:ext uri="{BB962C8B-B14F-4D97-AF65-F5344CB8AC3E}">
        <p14:creationId xmlns:p14="http://schemas.microsoft.com/office/powerpoint/2010/main" val="1935231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833F87-94C9-43F8-BD18-F55F93691AF3}" type="datetimeFigureOut">
              <a:rPr lang="en-IN" smtClean="0"/>
              <a:t>31-07-2024</a:t>
            </a:fld>
            <a:endParaRPr lang="en-IN" dirty="0"/>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0E3E9-C350-4642-8261-88D56D9FDD07}" type="slidenum">
              <a:rPr lang="en-IN" smtClean="0"/>
              <a:t>‹#›</a:t>
            </a:fld>
            <a:endParaRPr lang="en-IN" dirty="0"/>
          </a:p>
        </p:txBody>
      </p:sp>
    </p:spTree>
    <p:extLst>
      <p:ext uri="{BB962C8B-B14F-4D97-AF65-F5344CB8AC3E}">
        <p14:creationId xmlns:p14="http://schemas.microsoft.com/office/powerpoint/2010/main" val="1255018782"/>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93D74A6-8835-48C2-BF8F-9E9B9C5ED14E}"/>
              </a:ext>
            </a:extLst>
          </p:cNvPr>
          <p:cNvSpPr>
            <a:spLocks noChangeArrowheads="1"/>
          </p:cNvSpPr>
          <p:nvPr/>
        </p:nvSpPr>
        <p:spPr bwMode="auto">
          <a:xfrm>
            <a:off x="0" y="43934"/>
            <a:ext cx="184731" cy="369332"/>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54"/>
            <a:endParaRPr lang="en-US" altLang="en-US" dirty="0"/>
          </a:p>
        </p:txBody>
      </p:sp>
      <p:sp>
        <p:nvSpPr>
          <p:cNvPr id="6" name="TextBox 5">
            <a:extLst>
              <a:ext uri="{FF2B5EF4-FFF2-40B4-BE49-F238E27FC236}">
                <a16:creationId xmlns:a16="http://schemas.microsoft.com/office/drawing/2014/main" id="{B0E743A7-EDC6-88DC-0BB3-9E62B87B58A9}"/>
              </a:ext>
            </a:extLst>
          </p:cNvPr>
          <p:cNvSpPr txBox="1"/>
          <p:nvPr/>
        </p:nvSpPr>
        <p:spPr>
          <a:xfrm>
            <a:off x="3755921" y="1461400"/>
            <a:ext cx="4680154" cy="1102738"/>
          </a:xfrm>
          <a:prstGeom prst="rect">
            <a:avLst/>
          </a:prstGeom>
          <a:noFill/>
        </p:spPr>
        <p:txBody>
          <a:bodyPr wrap="square" rtlCol="0">
            <a:spAutoFit/>
          </a:bodyPr>
          <a:lstStyle/>
          <a:p>
            <a:pPr algn="ctr"/>
            <a:r>
              <a:rPr lang="en-IN" sz="2800" b="1" dirty="0">
                <a:solidFill>
                  <a:srgbClr val="000000"/>
                </a:solidFill>
                <a:latin typeface="Canva Sans"/>
              </a:rPr>
              <a:t>EXCEL ENGINEERING COLLEGE</a:t>
            </a:r>
          </a:p>
          <a:p>
            <a:pPr algn="ctr">
              <a:lnSpc>
                <a:spcPct val="150000"/>
              </a:lnSpc>
            </a:pPr>
            <a:r>
              <a:rPr lang="en-IN" sz="2800" dirty="0">
                <a:solidFill>
                  <a:srgbClr val="000000"/>
                </a:solidFill>
                <a:latin typeface="Canva Sans"/>
              </a:rPr>
              <a:t>(AUTONOMOUS)</a:t>
            </a:r>
          </a:p>
        </p:txBody>
      </p:sp>
      <p:sp>
        <p:nvSpPr>
          <p:cNvPr id="9" name="TextBox 8">
            <a:extLst>
              <a:ext uri="{FF2B5EF4-FFF2-40B4-BE49-F238E27FC236}">
                <a16:creationId xmlns:a16="http://schemas.microsoft.com/office/drawing/2014/main" id="{D263B028-0B17-BE05-D965-F77245D2110A}"/>
              </a:ext>
            </a:extLst>
          </p:cNvPr>
          <p:cNvSpPr txBox="1"/>
          <p:nvPr/>
        </p:nvSpPr>
        <p:spPr>
          <a:xfrm>
            <a:off x="3212687" y="3710339"/>
            <a:ext cx="6413094" cy="1815882"/>
          </a:xfrm>
          <a:prstGeom prst="rect">
            <a:avLst/>
          </a:prstGeom>
          <a:noFill/>
        </p:spPr>
        <p:txBody>
          <a:bodyPr wrap="square" rtlCol="0">
            <a:spAutoFit/>
          </a:bodyPr>
          <a:lstStyle/>
          <a:p>
            <a:pPr algn="ctr"/>
            <a:r>
              <a:rPr lang="en-US" sz="2800" b="1" dirty="0">
                <a:solidFill>
                  <a:srgbClr val="000000"/>
                </a:solidFill>
                <a:latin typeface="Canva Sans"/>
              </a:rPr>
              <a:t>DESIGN PROJECT FINAL PRESENTATION</a:t>
            </a:r>
          </a:p>
          <a:p>
            <a:pPr algn="ctr"/>
            <a:endParaRPr lang="en-US" sz="2800" b="1" dirty="0">
              <a:solidFill>
                <a:srgbClr val="000000"/>
              </a:solidFill>
              <a:latin typeface="Canva Sans"/>
            </a:endParaRPr>
          </a:p>
          <a:p>
            <a:pPr algn="ctr"/>
            <a:r>
              <a:rPr lang="en-US" sz="2800" b="1" dirty="0">
                <a:solidFill>
                  <a:srgbClr val="000000"/>
                </a:solidFill>
                <a:latin typeface="Canva Sans"/>
              </a:rPr>
              <a:t> </a:t>
            </a:r>
            <a:r>
              <a:rPr lang="en-US" sz="2800" b="1" dirty="0">
                <a:solidFill>
                  <a:srgbClr val="000000"/>
                </a:solidFill>
                <a:latin typeface="Abhaya Libre"/>
              </a:rPr>
              <a:t>DEPARTMENT OF ARTIFICAL INTELLIGENCE AND DATA SCIENCE</a:t>
            </a:r>
            <a:endParaRPr lang="en-IN" sz="2800" dirty="0"/>
          </a:p>
        </p:txBody>
      </p:sp>
      <p:sp>
        <p:nvSpPr>
          <p:cNvPr id="10" name="TextBox 9">
            <a:extLst>
              <a:ext uri="{FF2B5EF4-FFF2-40B4-BE49-F238E27FC236}">
                <a16:creationId xmlns:a16="http://schemas.microsoft.com/office/drawing/2014/main" id="{334FB5A6-0595-CB39-97D9-16E7212AC39D}"/>
              </a:ext>
            </a:extLst>
          </p:cNvPr>
          <p:cNvSpPr txBox="1"/>
          <p:nvPr/>
        </p:nvSpPr>
        <p:spPr>
          <a:xfrm>
            <a:off x="4539338" y="5656759"/>
            <a:ext cx="3113315" cy="523220"/>
          </a:xfrm>
          <a:prstGeom prst="rect">
            <a:avLst/>
          </a:prstGeom>
          <a:noFill/>
        </p:spPr>
        <p:txBody>
          <a:bodyPr wrap="square" rtlCol="0">
            <a:spAutoFit/>
          </a:bodyPr>
          <a:lstStyle/>
          <a:p>
            <a:pPr algn="ctr"/>
            <a:r>
              <a:rPr lang="en-US" sz="2800" dirty="0">
                <a:solidFill>
                  <a:srgbClr val="000000"/>
                </a:solidFill>
                <a:latin typeface="Canva Sans"/>
              </a:rPr>
              <a:t>AGRI</a:t>
            </a:r>
            <a:r>
              <a:rPr lang="en-US" sz="2800" b="1" dirty="0">
                <a:solidFill>
                  <a:srgbClr val="000000"/>
                </a:solidFill>
                <a:latin typeface="Canva Sans"/>
              </a:rPr>
              <a:t>KNOW</a:t>
            </a:r>
            <a:endParaRPr lang="en-IN" sz="2800" b="1" dirty="0">
              <a:solidFill>
                <a:srgbClr val="000000"/>
              </a:solidFill>
              <a:latin typeface="Canva Sans"/>
            </a:endParaRPr>
          </a:p>
        </p:txBody>
      </p:sp>
      <p:pic>
        <p:nvPicPr>
          <p:cNvPr id="2" name="Picture 1">
            <a:extLst>
              <a:ext uri="{FF2B5EF4-FFF2-40B4-BE49-F238E27FC236}">
                <a16:creationId xmlns:a16="http://schemas.microsoft.com/office/drawing/2014/main" id="{4B17A982-0BD2-DB2C-83CD-F3B02AD26C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1191" y="1079704"/>
            <a:ext cx="1144730" cy="12210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6DB7A730-A9B8-FADA-3D02-26E6CD7100A0}"/>
              </a:ext>
            </a:extLst>
          </p:cNvPr>
          <p:cNvSpPr txBox="1"/>
          <p:nvPr/>
        </p:nvSpPr>
        <p:spPr>
          <a:xfrm>
            <a:off x="1995948" y="2564138"/>
            <a:ext cx="8563897" cy="1015663"/>
          </a:xfrm>
          <a:prstGeom prst="rect">
            <a:avLst/>
          </a:prstGeom>
          <a:noFill/>
        </p:spPr>
        <p:txBody>
          <a:bodyPr wrap="square" rtlCol="0">
            <a:spAutoFit/>
          </a:bodyPr>
          <a:lstStyle/>
          <a:p>
            <a:pPr algn="ctr">
              <a:defRPr/>
            </a:pPr>
            <a:r>
              <a:rPr lang="en-IN" sz="2000" dirty="0">
                <a:solidFill>
                  <a:schemeClr val="bg1"/>
                </a:solidFill>
                <a:latin typeface="Cairo" panose="020B0604020202020204" charset="-78"/>
                <a:cs typeface="Cairo" panose="020B0604020202020204" charset="-78"/>
              </a:rPr>
              <a:t>Approved by AICTE, New Delhi &amp; Affiliated to Anna University, Chennai</a:t>
            </a:r>
            <a:endParaRPr lang="en-US" sz="2000" dirty="0">
              <a:solidFill>
                <a:schemeClr val="bg1"/>
              </a:solidFill>
              <a:latin typeface="Cairo" panose="020B0604020202020204" charset="-78"/>
              <a:cs typeface="Cairo" panose="020B0604020202020204" charset="-78"/>
            </a:endParaRPr>
          </a:p>
          <a:p>
            <a:pPr algn="ctr">
              <a:defRPr/>
            </a:pPr>
            <a:r>
              <a:rPr lang="en-IN" sz="2000" dirty="0">
                <a:solidFill>
                  <a:schemeClr val="bg1"/>
                </a:solidFill>
                <a:latin typeface="Cairo" panose="020B0604020202020204" charset="-78"/>
                <a:cs typeface="Cairo" panose="020B0604020202020204" charset="-78"/>
              </a:rPr>
              <a:t>          </a:t>
            </a:r>
            <a:r>
              <a:rPr lang="en-IN" sz="2000" dirty="0" err="1">
                <a:solidFill>
                  <a:schemeClr val="bg1"/>
                </a:solidFill>
                <a:latin typeface="Cairo" panose="020B0604020202020204" charset="-78"/>
                <a:cs typeface="Cairo" panose="020B0604020202020204" charset="-78"/>
              </a:rPr>
              <a:t>Accreditated</a:t>
            </a:r>
            <a:r>
              <a:rPr lang="en-IN" sz="2000" dirty="0">
                <a:solidFill>
                  <a:schemeClr val="bg1"/>
                </a:solidFill>
                <a:latin typeface="Cairo" panose="020B0604020202020204" charset="-78"/>
                <a:cs typeface="Cairo" panose="020B0604020202020204" charset="-78"/>
              </a:rPr>
              <a:t> by NBA (AERO, CSE, ECE, MECH) , NAAC with “A</a:t>
            </a:r>
            <a:r>
              <a:rPr lang="en-IN" sz="2000" baseline="30000" dirty="0">
                <a:solidFill>
                  <a:schemeClr val="bg1"/>
                </a:solidFill>
                <a:latin typeface="Cairo" panose="020B0604020202020204" charset="-78"/>
                <a:cs typeface="Cairo" panose="020B0604020202020204" charset="-78"/>
              </a:rPr>
              <a:t>+</a:t>
            </a:r>
            <a:r>
              <a:rPr lang="en-IN" sz="2000" dirty="0">
                <a:solidFill>
                  <a:schemeClr val="bg1"/>
                </a:solidFill>
                <a:latin typeface="Cairo" panose="020B0604020202020204" charset="-78"/>
                <a:cs typeface="Cairo" panose="020B0604020202020204" charset="-78"/>
              </a:rPr>
              <a:t>” and Recognised by  UGC (2f &amp;12B),KOMARAPALAYAM – 637303</a:t>
            </a:r>
            <a:r>
              <a:rPr lang="en-US" sz="2000" dirty="0">
                <a:solidFill>
                  <a:schemeClr val="bg1"/>
                </a:solidFill>
                <a:latin typeface="Cairo" panose="020B0604020202020204" charset="-78"/>
                <a:cs typeface="Cairo" panose="020B0604020202020204" charset="-78"/>
              </a:rPr>
              <a:t> </a:t>
            </a:r>
          </a:p>
        </p:txBody>
      </p:sp>
    </p:spTree>
    <p:extLst>
      <p:ext uri="{BB962C8B-B14F-4D97-AF65-F5344CB8AC3E}">
        <p14:creationId xmlns:p14="http://schemas.microsoft.com/office/powerpoint/2010/main" val="291589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DDE3F-7845-460D-8B7E-AB880160BBB7}"/>
              </a:ext>
            </a:extLst>
          </p:cNvPr>
          <p:cNvSpPr txBox="1"/>
          <p:nvPr/>
        </p:nvSpPr>
        <p:spPr>
          <a:xfrm>
            <a:off x="279400" y="364291"/>
            <a:ext cx="10838869" cy="665182"/>
          </a:xfrm>
          <a:prstGeom prst="rect">
            <a:avLst/>
          </a:prstGeom>
          <a:noFill/>
        </p:spPr>
        <p:txBody>
          <a:bodyPr wrap="square" rtlCol="0">
            <a:spAutoFit/>
          </a:bodyPr>
          <a:lstStyle/>
          <a:p>
            <a:pPr>
              <a:lnSpc>
                <a:spcPct val="150000"/>
              </a:lnSpc>
            </a:pPr>
            <a:r>
              <a:rPr lang="en-IN" sz="2800" dirty="0">
                <a:solidFill>
                  <a:schemeClr val="bg1"/>
                </a:solidFill>
                <a:latin typeface="Copperplate Gothic Bold" panose="020E0705020206020404" pitchFamily="34" charset="0"/>
                <a:ea typeface="+mj-ea"/>
                <a:cs typeface="PT Bold Dusky" panose="02010400000000000000" pitchFamily="2" charset="-78"/>
              </a:rPr>
              <a:t>CONCLUSION</a:t>
            </a:r>
          </a:p>
        </p:txBody>
      </p:sp>
      <p:sp>
        <p:nvSpPr>
          <p:cNvPr id="3" name="Rectangle 1">
            <a:extLst>
              <a:ext uri="{FF2B5EF4-FFF2-40B4-BE49-F238E27FC236}">
                <a16:creationId xmlns:a16="http://schemas.microsoft.com/office/drawing/2014/main" id="{D93D74A6-8835-48C2-BF8F-9E9B9C5ED14E}"/>
              </a:ext>
            </a:extLst>
          </p:cNvPr>
          <p:cNvSpPr>
            <a:spLocks noChangeArrowheads="1"/>
          </p:cNvSpPr>
          <p:nvPr/>
        </p:nvSpPr>
        <p:spPr bwMode="auto">
          <a:xfrm>
            <a:off x="0" y="43934"/>
            <a:ext cx="184731" cy="369332"/>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54"/>
            <a:endParaRPr lang="en-US" altLang="en-US" dirty="0"/>
          </a:p>
        </p:txBody>
      </p:sp>
      <p:sp>
        <p:nvSpPr>
          <p:cNvPr id="8" name="TextBox 7">
            <a:extLst>
              <a:ext uri="{FF2B5EF4-FFF2-40B4-BE49-F238E27FC236}">
                <a16:creationId xmlns:a16="http://schemas.microsoft.com/office/drawing/2014/main" id="{28CDD555-52FA-464F-8D69-826ABE5CC700}"/>
              </a:ext>
            </a:extLst>
          </p:cNvPr>
          <p:cNvSpPr txBox="1"/>
          <p:nvPr/>
        </p:nvSpPr>
        <p:spPr>
          <a:xfrm>
            <a:off x="5640155" y="2973831"/>
            <a:ext cx="65" cy="276999"/>
          </a:xfrm>
          <a:prstGeom prst="rect">
            <a:avLst/>
          </a:prstGeom>
          <a:noFill/>
        </p:spPr>
        <p:txBody>
          <a:bodyPr wrap="none" lIns="0" tIns="0" rIns="0" bIns="0" rtlCol="0">
            <a:spAutoFit/>
          </a:bodyPr>
          <a:lstStyle/>
          <a:p>
            <a:endParaRPr lang="en-IN" dirty="0"/>
          </a:p>
        </p:txBody>
      </p:sp>
      <p:sp>
        <p:nvSpPr>
          <p:cNvPr id="9" name="TextBox 8">
            <a:extLst>
              <a:ext uri="{FF2B5EF4-FFF2-40B4-BE49-F238E27FC236}">
                <a16:creationId xmlns:a16="http://schemas.microsoft.com/office/drawing/2014/main" id="{6D2E23AF-02B4-4BAE-AC55-F8EFA5D8509E}"/>
              </a:ext>
            </a:extLst>
          </p:cNvPr>
          <p:cNvSpPr txBox="1"/>
          <p:nvPr/>
        </p:nvSpPr>
        <p:spPr>
          <a:xfrm>
            <a:off x="367888" y="1247741"/>
            <a:ext cx="11293168" cy="4619854"/>
          </a:xfrm>
          <a:prstGeom prst="rect">
            <a:avLst/>
          </a:prstGeom>
          <a:noFill/>
        </p:spPr>
        <p:txBody>
          <a:bodyPr wrap="square" rtlCol="0">
            <a:spAutoFit/>
          </a:bodyPr>
          <a:lstStyle/>
          <a:p>
            <a:pPr algn="just">
              <a:lnSpc>
                <a:spcPct val="150000"/>
              </a:lnSpc>
            </a:pPr>
            <a:r>
              <a:rPr lang="en-US" dirty="0">
                <a:solidFill>
                  <a:schemeClr val="bg1"/>
                </a:solidFill>
              </a:rPr>
              <a:t>Successfully developed an AI-powered Ayurveda medicine advisor that provides personalized health advice based on user symptoms. Integrated machine learning algorithms to analyze symptoms and recommend Ayurvedic treatments.</a:t>
            </a:r>
          </a:p>
          <a:p>
            <a:pPr algn="just">
              <a:lnSpc>
                <a:spcPct val="150000"/>
              </a:lnSpc>
            </a:pPr>
            <a:r>
              <a:rPr lang="en-US" dirty="0">
                <a:solidFill>
                  <a:schemeClr val="bg1"/>
                </a:solidFill>
              </a:rPr>
              <a:t>Created a user-friendly interface for easy symptom input and access to health recommendations. Overcoming challenges in data collection, model training, and software development. Gained insights into Ayurvedic principles and their application in modern healthcare. The Ayurveda medicine advisor project represents a significant step towards leveraging AI for personalized healthcare. The project aims to make Ayurvedic healthcare more accessible and personalized, catering to individual health needs. Provides users with holistic health recommendations, including diet, lifestyle changes, and herbal remedies. It showcases the potential of combining traditional medical knowledge with modern technology to improve health outcomes. Acknowledge the contributions of team members, mentors, and any external support received during the project.</a:t>
            </a:r>
          </a:p>
          <a:p>
            <a:pPr algn="just">
              <a:lnSpc>
                <a:spcPct val="150000"/>
              </a:lnSpc>
            </a:pPr>
            <a:endParaRPr lang="en-US" dirty="0">
              <a:solidFill>
                <a:schemeClr val="bg1"/>
              </a:solidFill>
            </a:endParaRPr>
          </a:p>
        </p:txBody>
      </p:sp>
    </p:spTree>
    <p:extLst>
      <p:ext uri="{BB962C8B-B14F-4D97-AF65-F5344CB8AC3E}">
        <p14:creationId xmlns:p14="http://schemas.microsoft.com/office/powerpoint/2010/main" val="3752139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99E9-79EF-A85E-B9E5-1EE9DDC0E73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C8314EE-BAE5-96DC-D430-F665023B897C}"/>
              </a:ext>
            </a:extLst>
          </p:cNvPr>
          <p:cNvSpPr>
            <a:spLocks noChangeArrowheads="1"/>
          </p:cNvSpPr>
          <p:nvPr/>
        </p:nvSpPr>
        <p:spPr bwMode="auto">
          <a:xfrm>
            <a:off x="0" y="43934"/>
            <a:ext cx="184731" cy="369332"/>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54"/>
            <a:endParaRPr lang="en-US" altLang="en-US" dirty="0"/>
          </a:p>
        </p:txBody>
      </p:sp>
      <p:sp>
        <p:nvSpPr>
          <p:cNvPr id="2" name="TextBox 1">
            <a:extLst>
              <a:ext uri="{FF2B5EF4-FFF2-40B4-BE49-F238E27FC236}">
                <a16:creationId xmlns:a16="http://schemas.microsoft.com/office/drawing/2014/main" id="{7C9DB009-0B08-8A0C-097C-E52EDBA50EAC}"/>
              </a:ext>
            </a:extLst>
          </p:cNvPr>
          <p:cNvSpPr txBox="1"/>
          <p:nvPr/>
        </p:nvSpPr>
        <p:spPr>
          <a:xfrm>
            <a:off x="374679" y="367824"/>
            <a:ext cx="6912077" cy="584775"/>
          </a:xfrm>
          <a:prstGeom prst="rect">
            <a:avLst/>
          </a:prstGeom>
          <a:noFill/>
        </p:spPr>
        <p:txBody>
          <a:bodyPr wrap="square" rtlCol="0">
            <a:spAutoFit/>
          </a:bodyPr>
          <a:lstStyle/>
          <a:p>
            <a:pPr algn="just"/>
            <a:r>
              <a:rPr lang="en-IN" sz="3200" dirty="0">
                <a:solidFill>
                  <a:schemeClr val="bg1"/>
                </a:solidFill>
                <a:latin typeface="Copperplate Gothic Bold" panose="020E0705020206020404" pitchFamily="34" charset="0"/>
                <a:ea typeface="+mj-ea"/>
                <a:cs typeface="PT Bold Dusky" panose="02010400000000000000" pitchFamily="2" charset="-78"/>
              </a:rPr>
              <a:t>IRIBOT</a:t>
            </a:r>
          </a:p>
        </p:txBody>
      </p:sp>
      <p:pic>
        <p:nvPicPr>
          <p:cNvPr id="8" name="Picture 7">
            <a:extLst>
              <a:ext uri="{FF2B5EF4-FFF2-40B4-BE49-F238E27FC236}">
                <a16:creationId xmlns:a16="http://schemas.microsoft.com/office/drawing/2014/main" id="{ECA735FD-0244-E786-5375-19DD7259E7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7451" y="2012596"/>
            <a:ext cx="9017096" cy="430660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466ADE6-C238-A7BB-6A27-15F37B9DEB96}"/>
              </a:ext>
            </a:extLst>
          </p:cNvPr>
          <p:cNvSpPr txBox="1"/>
          <p:nvPr/>
        </p:nvSpPr>
        <p:spPr>
          <a:xfrm>
            <a:off x="4352881" y="1139656"/>
            <a:ext cx="2933875" cy="477054"/>
          </a:xfrm>
          <a:prstGeom prst="rect">
            <a:avLst/>
          </a:prstGeom>
          <a:noFill/>
        </p:spPr>
        <p:txBody>
          <a:bodyPr wrap="square" rtlCol="0">
            <a:spAutoFit/>
          </a:bodyPr>
          <a:lstStyle/>
          <a:p>
            <a:pPr algn="just"/>
            <a:r>
              <a:rPr lang="en-IN" sz="2500" dirty="0">
                <a:solidFill>
                  <a:schemeClr val="bg1"/>
                </a:solidFill>
                <a:latin typeface="Copperplate Gothic Bold" panose="020E0705020206020404" pitchFamily="34" charset="0"/>
                <a:ea typeface="+mj-ea"/>
                <a:cs typeface="PT Bold Dusky" panose="02010400000000000000" pitchFamily="2" charset="-78"/>
              </a:rPr>
              <a:t>HOME SCREEN</a:t>
            </a:r>
          </a:p>
        </p:txBody>
      </p:sp>
    </p:spTree>
    <p:extLst>
      <p:ext uri="{BB962C8B-B14F-4D97-AF65-F5344CB8AC3E}">
        <p14:creationId xmlns:p14="http://schemas.microsoft.com/office/powerpoint/2010/main" val="149416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99E9-79EF-A85E-B9E5-1EE9DDC0E73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C8314EE-BAE5-96DC-D430-F665023B897C}"/>
              </a:ext>
            </a:extLst>
          </p:cNvPr>
          <p:cNvSpPr>
            <a:spLocks noChangeArrowheads="1"/>
          </p:cNvSpPr>
          <p:nvPr/>
        </p:nvSpPr>
        <p:spPr bwMode="auto">
          <a:xfrm>
            <a:off x="0" y="43934"/>
            <a:ext cx="184731" cy="369332"/>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54"/>
            <a:endParaRPr lang="en-US" altLang="en-US" dirty="0"/>
          </a:p>
        </p:txBody>
      </p:sp>
      <p:sp>
        <p:nvSpPr>
          <p:cNvPr id="2" name="TextBox 1">
            <a:extLst>
              <a:ext uri="{FF2B5EF4-FFF2-40B4-BE49-F238E27FC236}">
                <a16:creationId xmlns:a16="http://schemas.microsoft.com/office/drawing/2014/main" id="{7C9DB009-0B08-8A0C-097C-E52EDBA50EAC}"/>
              </a:ext>
            </a:extLst>
          </p:cNvPr>
          <p:cNvSpPr txBox="1"/>
          <p:nvPr/>
        </p:nvSpPr>
        <p:spPr>
          <a:xfrm>
            <a:off x="374679" y="367824"/>
            <a:ext cx="6912077" cy="584775"/>
          </a:xfrm>
          <a:prstGeom prst="rect">
            <a:avLst/>
          </a:prstGeom>
          <a:noFill/>
        </p:spPr>
        <p:txBody>
          <a:bodyPr wrap="square" rtlCol="0">
            <a:spAutoFit/>
          </a:bodyPr>
          <a:lstStyle/>
          <a:p>
            <a:pPr algn="just"/>
            <a:r>
              <a:rPr lang="en-IN" sz="3200" dirty="0">
                <a:solidFill>
                  <a:schemeClr val="bg1"/>
                </a:solidFill>
                <a:latin typeface="Copperplate Gothic Bold" panose="020E0705020206020404" pitchFamily="34" charset="0"/>
                <a:ea typeface="+mj-ea"/>
                <a:cs typeface="PT Bold Dusky" panose="02010400000000000000" pitchFamily="2" charset="-78"/>
              </a:rPr>
              <a:t>IRIBOT</a:t>
            </a:r>
          </a:p>
        </p:txBody>
      </p:sp>
      <p:pic>
        <p:nvPicPr>
          <p:cNvPr id="8" name="Picture 7">
            <a:extLst>
              <a:ext uri="{FF2B5EF4-FFF2-40B4-BE49-F238E27FC236}">
                <a16:creationId xmlns:a16="http://schemas.microsoft.com/office/drawing/2014/main" id="{ECA735FD-0244-E786-5375-19DD7259E7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7451" y="2012596"/>
            <a:ext cx="9017096" cy="4306602"/>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466ADE6-C238-A7BB-6A27-15F37B9DEB96}"/>
              </a:ext>
            </a:extLst>
          </p:cNvPr>
          <p:cNvSpPr txBox="1"/>
          <p:nvPr/>
        </p:nvSpPr>
        <p:spPr>
          <a:xfrm>
            <a:off x="4352881" y="1139656"/>
            <a:ext cx="3404771" cy="477054"/>
          </a:xfrm>
          <a:prstGeom prst="rect">
            <a:avLst/>
          </a:prstGeom>
          <a:noFill/>
        </p:spPr>
        <p:txBody>
          <a:bodyPr wrap="square" rtlCol="0">
            <a:spAutoFit/>
          </a:bodyPr>
          <a:lstStyle/>
          <a:p>
            <a:pPr algn="just"/>
            <a:r>
              <a:rPr lang="en-IN" sz="2500" dirty="0">
                <a:solidFill>
                  <a:schemeClr val="bg1"/>
                </a:solidFill>
                <a:latin typeface="Copperplate Gothic Bold" panose="020E0705020206020404" pitchFamily="34" charset="0"/>
                <a:ea typeface="+mj-ea"/>
                <a:cs typeface="PT Bold Dusky" panose="02010400000000000000" pitchFamily="2" charset="-78"/>
              </a:rPr>
              <a:t>AUDIO ANALYZER</a:t>
            </a:r>
          </a:p>
        </p:txBody>
      </p:sp>
    </p:spTree>
    <p:extLst>
      <p:ext uri="{BB962C8B-B14F-4D97-AF65-F5344CB8AC3E}">
        <p14:creationId xmlns:p14="http://schemas.microsoft.com/office/powerpoint/2010/main" val="2953155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99E9-79EF-A85E-B9E5-1EE9DDC0E73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C8314EE-BAE5-96DC-D430-F665023B897C}"/>
              </a:ext>
            </a:extLst>
          </p:cNvPr>
          <p:cNvSpPr>
            <a:spLocks noChangeArrowheads="1"/>
          </p:cNvSpPr>
          <p:nvPr/>
        </p:nvSpPr>
        <p:spPr bwMode="auto">
          <a:xfrm>
            <a:off x="0" y="43934"/>
            <a:ext cx="184731" cy="369332"/>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54"/>
            <a:endParaRPr lang="en-US" altLang="en-US" dirty="0"/>
          </a:p>
        </p:txBody>
      </p:sp>
      <p:sp>
        <p:nvSpPr>
          <p:cNvPr id="2" name="TextBox 1">
            <a:extLst>
              <a:ext uri="{FF2B5EF4-FFF2-40B4-BE49-F238E27FC236}">
                <a16:creationId xmlns:a16="http://schemas.microsoft.com/office/drawing/2014/main" id="{7C9DB009-0B08-8A0C-097C-E52EDBA50EAC}"/>
              </a:ext>
            </a:extLst>
          </p:cNvPr>
          <p:cNvSpPr txBox="1"/>
          <p:nvPr/>
        </p:nvSpPr>
        <p:spPr>
          <a:xfrm>
            <a:off x="374679" y="367824"/>
            <a:ext cx="6912077" cy="584775"/>
          </a:xfrm>
          <a:prstGeom prst="rect">
            <a:avLst/>
          </a:prstGeom>
          <a:noFill/>
        </p:spPr>
        <p:txBody>
          <a:bodyPr wrap="square" rtlCol="0">
            <a:spAutoFit/>
          </a:bodyPr>
          <a:lstStyle/>
          <a:p>
            <a:pPr algn="just"/>
            <a:r>
              <a:rPr lang="en-IN" sz="3200" dirty="0">
                <a:solidFill>
                  <a:schemeClr val="bg1"/>
                </a:solidFill>
                <a:latin typeface="Copperplate Gothic Bold" panose="020E0705020206020404" pitchFamily="34" charset="0"/>
                <a:ea typeface="+mj-ea"/>
                <a:cs typeface="PT Bold Dusky" panose="02010400000000000000" pitchFamily="2" charset="-78"/>
              </a:rPr>
              <a:t>IRIBOT</a:t>
            </a:r>
          </a:p>
        </p:txBody>
      </p:sp>
      <p:pic>
        <p:nvPicPr>
          <p:cNvPr id="8" name="Picture 7">
            <a:extLst>
              <a:ext uri="{FF2B5EF4-FFF2-40B4-BE49-F238E27FC236}">
                <a16:creationId xmlns:a16="http://schemas.microsoft.com/office/drawing/2014/main" id="{ECA735FD-0244-E786-5375-19DD7259E7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2362" y="2012596"/>
            <a:ext cx="9007274" cy="430660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466ADE6-C238-A7BB-6A27-15F37B9DEB96}"/>
              </a:ext>
            </a:extLst>
          </p:cNvPr>
          <p:cNvSpPr txBox="1"/>
          <p:nvPr/>
        </p:nvSpPr>
        <p:spPr>
          <a:xfrm>
            <a:off x="4352881" y="1139656"/>
            <a:ext cx="3335945" cy="477054"/>
          </a:xfrm>
          <a:prstGeom prst="rect">
            <a:avLst/>
          </a:prstGeom>
          <a:noFill/>
        </p:spPr>
        <p:txBody>
          <a:bodyPr wrap="square" rtlCol="0">
            <a:spAutoFit/>
          </a:bodyPr>
          <a:lstStyle/>
          <a:p>
            <a:pPr algn="just"/>
            <a:r>
              <a:rPr lang="en-IN" sz="2500" dirty="0">
                <a:solidFill>
                  <a:schemeClr val="bg1"/>
                </a:solidFill>
                <a:latin typeface="Copperplate Gothic Bold" panose="020E0705020206020404" pitchFamily="34" charset="0"/>
                <a:ea typeface="+mj-ea"/>
                <a:cs typeface="PT Bold Dusky" panose="02010400000000000000" pitchFamily="2" charset="-78"/>
              </a:rPr>
              <a:t>TEXT ANALYZER</a:t>
            </a:r>
          </a:p>
        </p:txBody>
      </p:sp>
    </p:spTree>
    <p:extLst>
      <p:ext uri="{BB962C8B-B14F-4D97-AF65-F5344CB8AC3E}">
        <p14:creationId xmlns:p14="http://schemas.microsoft.com/office/powerpoint/2010/main" val="94390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ED64-F00D-8DBF-99B7-F55868B78BD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44B5D91-C3D0-8BA9-3CE8-44BA88A1C90D}"/>
              </a:ext>
            </a:extLst>
          </p:cNvPr>
          <p:cNvSpPr>
            <a:spLocks noChangeArrowheads="1"/>
          </p:cNvSpPr>
          <p:nvPr/>
        </p:nvSpPr>
        <p:spPr bwMode="auto">
          <a:xfrm>
            <a:off x="0" y="43934"/>
            <a:ext cx="184731" cy="369332"/>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54"/>
            <a:endParaRPr lang="en-US" altLang="en-US" dirty="0"/>
          </a:p>
        </p:txBody>
      </p:sp>
      <p:sp>
        <p:nvSpPr>
          <p:cNvPr id="4" name="TextBox 3">
            <a:extLst>
              <a:ext uri="{FF2B5EF4-FFF2-40B4-BE49-F238E27FC236}">
                <a16:creationId xmlns:a16="http://schemas.microsoft.com/office/drawing/2014/main" id="{705A54A7-A3F9-4091-76BB-794B4334B5BA}"/>
              </a:ext>
            </a:extLst>
          </p:cNvPr>
          <p:cNvSpPr txBox="1"/>
          <p:nvPr/>
        </p:nvSpPr>
        <p:spPr>
          <a:xfrm>
            <a:off x="676570" y="2439782"/>
            <a:ext cx="10838869" cy="1316835"/>
          </a:xfrm>
          <a:prstGeom prst="rect">
            <a:avLst/>
          </a:prstGeom>
          <a:noFill/>
        </p:spPr>
        <p:txBody>
          <a:bodyPr wrap="square" rtlCol="0">
            <a:spAutoFit/>
          </a:bodyPr>
          <a:lstStyle/>
          <a:p>
            <a:pPr algn="ctr">
              <a:lnSpc>
                <a:spcPct val="150000"/>
              </a:lnSpc>
            </a:pPr>
            <a:r>
              <a:rPr lang="en-IN" sz="6000" b="1" spc="51" dirty="0">
                <a:ln w="0"/>
                <a:solidFill>
                  <a:schemeClr val="bg1"/>
                </a:solidFill>
                <a:effectLst>
                  <a:innerShdw blurRad="63500" dist="50800" dir="13500000">
                    <a:srgbClr val="000000">
                      <a:alpha val="50000"/>
                    </a:srgbClr>
                  </a:innerShdw>
                </a:effectLst>
                <a:latin typeface="Algerian" panose="04020705040A02060702" pitchFamily="82" charset="0"/>
                <a:cs typeface="Simple Bold Jut Out" panose="02010401010101010101" pitchFamily="2" charset="-78"/>
              </a:rPr>
              <a:t>THANK YOU</a:t>
            </a:r>
          </a:p>
        </p:txBody>
      </p:sp>
    </p:spTree>
    <p:extLst>
      <p:ext uri="{BB962C8B-B14F-4D97-AF65-F5344CB8AC3E}">
        <p14:creationId xmlns:p14="http://schemas.microsoft.com/office/powerpoint/2010/main" val="403309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80A0E-CD58-4526-B32D-C513C2E59F47}"/>
              </a:ext>
            </a:extLst>
          </p:cNvPr>
          <p:cNvSpPr>
            <a:spLocks noGrp="1"/>
          </p:cNvSpPr>
          <p:nvPr>
            <p:ph type="ctrTitle"/>
          </p:nvPr>
        </p:nvSpPr>
        <p:spPr>
          <a:xfrm>
            <a:off x="156996" y="809887"/>
            <a:ext cx="1919235" cy="432441"/>
          </a:xfrm>
        </p:spPr>
        <p:txBody>
          <a:bodyPr>
            <a:noAutofit/>
          </a:bodyPr>
          <a:lstStyle/>
          <a:p>
            <a:r>
              <a:rPr lang="en-US" sz="2800" dirty="0">
                <a:solidFill>
                  <a:schemeClr val="bg1"/>
                </a:solidFill>
                <a:latin typeface="Copperplate Gothic Bold" panose="020E0705020206020404" pitchFamily="34" charset="0"/>
                <a:cs typeface="PT Bold Dusky" panose="02010400000000000000" pitchFamily="2" charset="-78"/>
              </a:rPr>
              <a:t>Title:</a:t>
            </a:r>
            <a:endParaRPr lang="en-IN" sz="2800" dirty="0">
              <a:solidFill>
                <a:schemeClr val="bg1"/>
              </a:solidFill>
              <a:latin typeface="Copperplate Gothic Bold" panose="020E0705020206020404" pitchFamily="34" charset="0"/>
              <a:cs typeface="PT Bold Dusky" panose="02010400000000000000" pitchFamily="2" charset="-78"/>
            </a:endParaRPr>
          </a:p>
        </p:txBody>
      </p:sp>
      <p:grpSp>
        <p:nvGrpSpPr>
          <p:cNvPr id="10" name="Group 9">
            <a:extLst>
              <a:ext uri="{FF2B5EF4-FFF2-40B4-BE49-F238E27FC236}">
                <a16:creationId xmlns:a16="http://schemas.microsoft.com/office/drawing/2014/main" id="{A33ACF63-C4FF-49E5-97E3-D5FBADDA86ED}"/>
              </a:ext>
            </a:extLst>
          </p:cNvPr>
          <p:cNvGrpSpPr/>
          <p:nvPr/>
        </p:nvGrpSpPr>
        <p:grpSpPr>
          <a:xfrm>
            <a:off x="4936338" y="1019674"/>
            <a:ext cx="8493177" cy="5319332"/>
            <a:chOff x="6876443" y="-949911"/>
            <a:chExt cx="9698976" cy="8156170"/>
          </a:xfrm>
          <a:blipFill>
            <a:blip r:embed="rId2">
              <a:extLst>
                <a:ext uri="{28A0092B-C50C-407E-A947-70E740481C1C}">
                  <a14:useLocalDpi xmlns:a14="http://schemas.microsoft.com/office/drawing/2010/main" val="0"/>
                </a:ext>
              </a:extLst>
            </a:blip>
            <a:stretch>
              <a:fillRect/>
            </a:stretch>
          </a:blipFill>
          <a:effectLst>
            <a:outerShdw blurRad="50800" dist="50800" dir="5820000" sx="1000" sy="1000" algn="ctr" rotWithShape="0">
              <a:srgbClr val="000000">
                <a:alpha val="43137"/>
              </a:srgbClr>
            </a:outerShdw>
          </a:effectLst>
        </p:grpSpPr>
        <p:sp>
          <p:nvSpPr>
            <p:cNvPr id="4" name="Rectangle 3">
              <a:extLst>
                <a:ext uri="{FF2B5EF4-FFF2-40B4-BE49-F238E27FC236}">
                  <a16:creationId xmlns:a16="http://schemas.microsoft.com/office/drawing/2014/main" id="{92FD01D5-8C9D-4C92-8CD2-4D519991783D}"/>
                </a:ext>
              </a:extLst>
            </p:cNvPr>
            <p:cNvSpPr/>
            <p:nvPr/>
          </p:nvSpPr>
          <p:spPr>
            <a:xfrm rot="19429002">
              <a:off x="6876443" y="-949911"/>
              <a:ext cx="6653504" cy="267654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D34956CA-4011-49E7-8A6A-8BE281E1D483}"/>
                </a:ext>
              </a:extLst>
            </p:cNvPr>
            <p:cNvSpPr/>
            <p:nvPr/>
          </p:nvSpPr>
          <p:spPr>
            <a:xfrm rot="19419218">
              <a:off x="6946402" y="1735912"/>
              <a:ext cx="8782607" cy="2653682"/>
            </a:xfrm>
            <a:prstGeom prst="rect">
              <a:avLst/>
            </a:prstGeom>
            <a:grpFill/>
            <a:effectLst>
              <a:outerShdw blurRad="50800" dist="50800" dir="5400000" sx="1000" sy="1000" algn="ctr" rotWithShape="0">
                <a:srgbClr val="000000">
                  <a:alpha val="43137"/>
                </a:srgbClr>
              </a:outerShd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7F7D9780-8634-4BD7-9B74-7CB28BD866B8}"/>
                </a:ext>
              </a:extLst>
            </p:cNvPr>
            <p:cNvSpPr/>
            <p:nvPr/>
          </p:nvSpPr>
          <p:spPr>
            <a:xfrm rot="19426486">
              <a:off x="10263014" y="3744619"/>
              <a:ext cx="6312405" cy="34616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 name="TextBox 2">
            <a:extLst>
              <a:ext uri="{FF2B5EF4-FFF2-40B4-BE49-F238E27FC236}">
                <a16:creationId xmlns:a16="http://schemas.microsoft.com/office/drawing/2014/main" id="{700012AE-9837-4182-861E-E5866B8A98D8}"/>
              </a:ext>
            </a:extLst>
          </p:cNvPr>
          <p:cNvSpPr txBox="1"/>
          <p:nvPr/>
        </p:nvSpPr>
        <p:spPr>
          <a:xfrm>
            <a:off x="446267" y="1131374"/>
            <a:ext cx="4536649" cy="1131785"/>
          </a:xfrm>
          <a:prstGeom prst="rect">
            <a:avLst/>
          </a:prstGeom>
          <a:noFill/>
        </p:spPr>
        <p:txBody>
          <a:bodyPr wrap="square" rtlCol="0">
            <a:spAutoFit/>
          </a:bodyPr>
          <a:lstStyle/>
          <a:p>
            <a:pPr>
              <a:lnSpc>
                <a:spcPct val="150000"/>
              </a:lnSpc>
            </a:pPr>
            <a:r>
              <a:rPr lang="en-US" sz="2400" dirty="0">
                <a:solidFill>
                  <a:schemeClr val="bg1"/>
                </a:solidFill>
                <a:latin typeface="Cambria" panose="02040503050406030204" pitchFamily="18" charset="0"/>
              </a:rPr>
              <a:t>AI assisted web application </a:t>
            </a:r>
            <a:r>
              <a:rPr lang="en-US" sz="2400" dirty="0" err="1">
                <a:solidFill>
                  <a:schemeClr val="bg1"/>
                </a:solidFill>
                <a:latin typeface="Cambria" panose="02040503050406030204" pitchFamily="18" charset="0"/>
              </a:rPr>
              <a:t>agri</a:t>
            </a:r>
            <a:r>
              <a:rPr lang="en-US" sz="2400" dirty="0">
                <a:solidFill>
                  <a:schemeClr val="bg1"/>
                </a:solidFill>
                <a:latin typeface="Cambria" panose="02040503050406030204" pitchFamily="18" charset="0"/>
              </a:rPr>
              <a:t>- </a:t>
            </a:r>
            <a:r>
              <a:rPr lang="en-US" sz="2400" dirty="0" err="1">
                <a:solidFill>
                  <a:schemeClr val="bg1"/>
                </a:solidFill>
                <a:latin typeface="Cambria" panose="02040503050406030204" pitchFamily="18" charset="0"/>
              </a:rPr>
              <a:t>pratices</a:t>
            </a:r>
            <a:r>
              <a:rPr lang="en-US" sz="2400" dirty="0">
                <a:solidFill>
                  <a:schemeClr val="bg1"/>
                </a:solidFill>
                <a:latin typeface="Cambria" panose="02040503050406030204" pitchFamily="18" charset="0"/>
              </a:rPr>
              <a:t> and yield projection</a:t>
            </a:r>
            <a:endParaRPr lang="en-IN" sz="2400" dirty="0">
              <a:solidFill>
                <a:schemeClr val="bg1"/>
              </a:solidFill>
              <a:latin typeface="Cambria" panose="02040503050406030204" pitchFamily="18" charset="0"/>
            </a:endParaRPr>
          </a:p>
        </p:txBody>
      </p:sp>
      <p:sp>
        <p:nvSpPr>
          <p:cNvPr id="8" name="TextBox 7">
            <a:extLst>
              <a:ext uri="{FF2B5EF4-FFF2-40B4-BE49-F238E27FC236}">
                <a16:creationId xmlns:a16="http://schemas.microsoft.com/office/drawing/2014/main" id="{74897160-1B1C-24B1-C204-C4C2D3CE16BF}"/>
              </a:ext>
            </a:extLst>
          </p:cNvPr>
          <p:cNvSpPr txBox="1"/>
          <p:nvPr/>
        </p:nvSpPr>
        <p:spPr>
          <a:xfrm>
            <a:off x="4760" y="2349753"/>
            <a:ext cx="3828950" cy="480131"/>
          </a:xfrm>
          <a:prstGeom prst="rect">
            <a:avLst/>
          </a:prstGeom>
          <a:noFill/>
        </p:spPr>
        <p:txBody>
          <a:bodyPr wrap="square" rtlCol="0">
            <a:spAutoFit/>
          </a:bodyPr>
          <a:lstStyle/>
          <a:p>
            <a:pPr algn="ctr" defTabSz="914354">
              <a:lnSpc>
                <a:spcPct val="90000"/>
              </a:lnSpc>
              <a:spcBef>
                <a:spcPct val="0"/>
              </a:spcBef>
            </a:pPr>
            <a:r>
              <a:rPr lang="en-US" sz="2800" dirty="0">
                <a:solidFill>
                  <a:schemeClr val="bg1"/>
                </a:solidFill>
                <a:latin typeface="Copperplate Gothic Bold" panose="020E0705020206020404" pitchFamily="34" charset="0"/>
                <a:ea typeface="+mj-ea"/>
                <a:cs typeface="PT Bold Dusky" panose="02010400000000000000" pitchFamily="2" charset="-78"/>
              </a:rPr>
              <a:t>Project guide</a:t>
            </a:r>
            <a:endParaRPr lang="en-IN" sz="2800" dirty="0">
              <a:solidFill>
                <a:schemeClr val="bg1"/>
              </a:solidFill>
              <a:latin typeface="Copperplate Gothic Bold" panose="020E0705020206020404" pitchFamily="34" charset="0"/>
              <a:ea typeface="+mj-ea"/>
              <a:cs typeface="PT Bold Dusky" panose="02010400000000000000" pitchFamily="2" charset="-78"/>
            </a:endParaRPr>
          </a:p>
        </p:txBody>
      </p:sp>
      <p:sp>
        <p:nvSpPr>
          <p:cNvPr id="9" name="TextBox 8">
            <a:extLst>
              <a:ext uri="{FF2B5EF4-FFF2-40B4-BE49-F238E27FC236}">
                <a16:creationId xmlns:a16="http://schemas.microsoft.com/office/drawing/2014/main" id="{1F3BEB31-10A0-022E-F5F5-B700CFABB24E}"/>
              </a:ext>
            </a:extLst>
          </p:cNvPr>
          <p:cNvSpPr txBox="1"/>
          <p:nvPr/>
        </p:nvSpPr>
        <p:spPr>
          <a:xfrm>
            <a:off x="410999" y="2722902"/>
            <a:ext cx="4000082" cy="1131785"/>
          </a:xfrm>
          <a:prstGeom prst="rect">
            <a:avLst/>
          </a:prstGeom>
          <a:noFill/>
        </p:spPr>
        <p:txBody>
          <a:bodyPr wrap="square" rtlCol="0">
            <a:spAutoFit/>
          </a:bodyPr>
          <a:lstStyle/>
          <a:p>
            <a:pPr>
              <a:lnSpc>
                <a:spcPct val="150000"/>
              </a:lnSpc>
            </a:pPr>
            <a:r>
              <a:rPr lang="en-US" sz="2400" dirty="0">
                <a:solidFill>
                  <a:schemeClr val="bg1"/>
                </a:solidFill>
                <a:latin typeface="Cambria" panose="02040503050406030204" pitchFamily="18" charset="0"/>
              </a:rPr>
              <a:t>MRS. S.L. SWARNA</a:t>
            </a:r>
          </a:p>
          <a:p>
            <a:pPr>
              <a:lnSpc>
                <a:spcPct val="150000"/>
              </a:lnSpc>
            </a:pPr>
            <a:r>
              <a:rPr lang="en-IN" sz="2400" dirty="0">
                <a:solidFill>
                  <a:schemeClr val="bg1"/>
                </a:solidFill>
                <a:latin typeface="Cambria" panose="02040503050406030204" pitchFamily="18" charset="0"/>
              </a:rPr>
              <a:t>(ASSISSTANT PROFESSOR)</a:t>
            </a:r>
          </a:p>
        </p:txBody>
      </p:sp>
      <p:sp>
        <p:nvSpPr>
          <p:cNvPr id="11" name="TextBox 10">
            <a:extLst>
              <a:ext uri="{FF2B5EF4-FFF2-40B4-BE49-F238E27FC236}">
                <a16:creationId xmlns:a16="http://schemas.microsoft.com/office/drawing/2014/main" id="{267E8167-8111-461D-C3C3-F2C5C89136BC}"/>
              </a:ext>
            </a:extLst>
          </p:cNvPr>
          <p:cNvSpPr txBox="1"/>
          <p:nvPr/>
        </p:nvSpPr>
        <p:spPr>
          <a:xfrm>
            <a:off x="410999" y="4027874"/>
            <a:ext cx="3837278" cy="523220"/>
          </a:xfrm>
          <a:prstGeom prst="rect">
            <a:avLst/>
          </a:prstGeom>
          <a:noFill/>
        </p:spPr>
        <p:txBody>
          <a:bodyPr wrap="square" rtlCol="0">
            <a:spAutoFit/>
          </a:bodyPr>
          <a:lstStyle/>
          <a:p>
            <a:r>
              <a:rPr lang="en-US" sz="2800" dirty="0">
                <a:solidFill>
                  <a:schemeClr val="bg1"/>
                </a:solidFill>
                <a:latin typeface="Copperplate Gothic Bold" panose="020E0705020206020404" pitchFamily="34" charset="0"/>
                <a:ea typeface="+mj-ea"/>
                <a:cs typeface="PT Bold Dusky" panose="02010400000000000000" pitchFamily="2" charset="-78"/>
              </a:rPr>
              <a:t>Team members:</a:t>
            </a:r>
            <a:endParaRPr lang="en-IN" sz="2800" dirty="0">
              <a:solidFill>
                <a:schemeClr val="bg1"/>
              </a:solidFill>
              <a:latin typeface="Copperplate Gothic Bold" panose="020E0705020206020404" pitchFamily="34" charset="0"/>
              <a:ea typeface="+mj-ea"/>
              <a:cs typeface="PT Bold Dusky" panose="02010400000000000000" pitchFamily="2" charset="-78"/>
            </a:endParaRPr>
          </a:p>
        </p:txBody>
      </p:sp>
      <p:sp>
        <p:nvSpPr>
          <p:cNvPr id="12" name="TextBox 11">
            <a:extLst>
              <a:ext uri="{FF2B5EF4-FFF2-40B4-BE49-F238E27FC236}">
                <a16:creationId xmlns:a16="http://schemas.microsoft.com/office/drawing/2014/main" id="{FD883B5D-B854-3B9F-9C71-A788DB5EE71C}"/>
              </a:ext>
            </a:extLst>
          </p:cNvPr>
          <p:cNvSpPr txBox="1"/>
          <p:nvPr/>
        </p:nvSpPr>
        <p:spPr>
          <a:xfrm>
            <a:off x="446045" y="4457081"/>
            <a:ext cx="3837278" cy="2239780"/>
          </a:xfrm>
          <a:prstGeom prst="rect">
            <a:avLst/>
          </a:prstGeom>
          <a:noFill/>
        </p:spPr>
        <p:txBody>
          <a:bodyPr wrap="square" rtlCol="0">
            <a:spAutoFit/>
          </a:bodyPr>
          <a:lstStyle/>
          <a:p>
            <a:pPr>
              <a:lnSpc>
                <a:spcPct val="150000"/>
              </a:lnSpc>
            </a:pPr>
            <a:r>
              <a:rPr lang="en-US" sz="2400" dirty="0">
                <a:solidFill>
                  <a:schemeClr val="bg1"/>
                </a:solidFill>
                <a:latin typeface="Cambria" panose="02040503050406030204" pitchFamily="18" charset="0"/>
              </a:rPr>
              <a:t>AARIFF M</a:t>
            </a:r>
          </a:p>
          <a:p>
            <a:pPr>
              <a:lnSpc>
                <a:spcPct val="150000"/>
              </a:lnSpc>
            </a:pPr>
            <a:r>
              <a:rPr lang="en-US" sz="2400" dirty="0">
                <a:solidFill>
                  <a:schemeClr val="bg1"/>
                </a:solidFill>
                <a:latin typeface="Cambria" panose="02040503050406030204" pitchFamily="18" charset="0"/>
              </a:rPr>
              <a:t>MOHAMED AQEEL M</a:t>
            </a:r>
          </a:p>
          <a:p>
            <a:pPr>
              <a:lnSpc>
                <a:spcPct val="150000"/>
              </a:lnSpc>
            </a:pPr>
            <a:r>
              <a:rPr lang="en-US" sz="2400" dirty="0">
                <a:solidFill>
                  <a:schemeClr val="bg1"/>
                </a:solidFill>
                <a:latin typeface="Cambria" panose="02040503050406030204" pitchFamily="18" charset="0"/>
              </a:rPr>
              <a:t>THARUN ATITHYA B</a:t>
            </a:r>
          </a:p>
          <a:p>
            <a:pPr>
              <a:lnSpc>
                <a:spcPct val="150000"/>
              </a:lnSpc>
            </a:pPr>
            <a:r>
              <a:rPr lang="en-IN" sz="2400" dirty="0">
                <a:solidFill>
                  <a:schemeClr val="bg1"/>
                </a:solidFill>
                <a:latin typeface="Cambria" panose="02040503050406030204" pitchFamily="18" charset="0"/>
              </a:rPr>
              <a:t>BERBIN JOE J</a:t>
            </a:r>
          </a:p>
        </p:txBody>
      </p:sp>
    </p:spTree>
    <p:extLst>
      <p:ext uri="{BB962C8B-B14F-4D97-AF65-F5344CB8AC3E}">
        <p14:creationId xmlns:p14="http://schemas.microsoft.com/office/powerpoint/2010/main" val="331785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CADEA3-EB32-4E46-B134-0EFD1BE5C81E}"/>
              </a:ext>
              <a:ext uri="{C183D7F6-B498-43B3-948B-1728B52AA6E4}">
                <adec:decorative xmlns:adec="http://schemas.microsoft.com/office/drawing/2017/decorative" val="1"/>
              </a:ext>
            </a:extLst>
          </p:cNvPr>
          <p:cNvSpPr txBox="1"/>
          <p:nvPr/>
        </p:nvSpPr>
        <p:spPr>
          <a:xfrm>
            <a:off x="1313112" y="901599"/>
            <a:ext cx="10613205" cy="5536772"/>
          </a:xfrm>
          <a:prstGeom prst="rect">
            <a:avLst/>
          </a:prstGeom>
          <a:noFill/>
          <a:effectLst>
            <a:outerShdw blurRad="1270000" dist="50800" dir="5400000" algn="ctr" rotWithShape="0">
              <a:srgbClr val="000000">
                <a:alpha val="43137"/>
              </a:srgbClr>
            </a:outerShdw>
          </a:effectLst>
        </p:spPr>
        <p:txBody>
          <a:bodyPr wrap="square" rtlCol="0">
            <a:spAutoFit/>
          </a:bodyPr>
          <a:lstStyle/>
          <a:p>
            <a:pPr indent="-457178">
              <a:lnSpc>
                <a:spcPct val="200000"/>
              </a:lnSpc>
              <a:buFont typeface="Wingdings" panose="05000000000000000000" pitchFamily="2" charset="2"/>
              <a:buChar char="Ø"/>
            </a:pPr>
            <a:r>
              <a:rPr lang="en-IN" sz="2000" b="1" dirty="0">
                <a:solidFill>
                  <a:schemeClr val="bg1"/>
                </a:solidFill>
                <a:latin typeface="Cambria" panose="02040503050406030204" pitchFamily="18" charset="0"/>
              </a:rPr>
              <a:t>INTRODUCTION</a:t>
            </a:r>
          </a:p>
          <a:p>
            <a:pPr indent="-457178">
              <a:lnSpc>
                <a:spcPct val="200000"/>
              </a:lnSpc>
              <a:buFont typeface="Wingdings" panose="05000000000000000000" pitchFamily="2" charset="2"/>
              <a:buChar char="Ø"/>
            </a:pPr>
            <a:r>
              <a:rPr lang="en-IN" sz="2000" b="1" dirty="0">
                <a:solidFill>
                  <a:schemeClr val="bg1"/>
                </a:solidFill>
                <a:latin typeface="Cambria" panose="02040503050406030204" pitchFamily="18" charset="0"/>
              </a:rPr>
              <a:t>ABSTRACT</a:t>
            </a:r>
          </a:p>
          <a:p>
            <a:pPr indent="-457178">
              <a:lnSpc>
                <a:spcPct val="200000"/>
              </a:lnSpc>
              <a:buFont typeface="Wingdings" panose="05000000000000000000" pitchFamily="2" charset="2"/>
              <a:buChar char="Ø"/>
            </a:pPr>
            <a:r>
              <a:rPr lang="en-IN" sz="2000" b="1" dirty="0">
                <a:solidFill>
                  <a:schemeClr val="bg1"/>
                </a:solidFill>
                <a:latin typeface="Cambria" panose="02040503050406030204" pitchFamily="18" charset="0"/>
              </a:rPr>
              <a:t>OBJECTIVE</a:t>
            </a:r>
          </a:p>
          <a:p>
            <a:pPr indent="-457178">
              <a:lnSpc>
                <a:spcPct val="200000"/>
              </a:lnSpc>
              <a:buFont typeface="Wingdings" panose="05000000000000000000" pitchFamily="2" charset="2"/>
              <a:buChar char="Ø"/>
            </a:pPr>
            <a:r>
              <a:rPr lang="en-IN" sz="2000" b="1" dirty="0">
                <a:solidFill>
                  <a:schemeClr val="bg1"/>
                </a:solidFill>
                <a:latin typeface="Cambria" panose="02040503050406030204" pitchFamily="18" charset="0"/>
              </a:rPr>
              <a:t>EXISTING PROPOSED SYSTEM</a:t>
            </a:r>
          </a:p>
          <a:p>
            <a:pPr indent="-457178">
              <a:lnSpc>
                <a:spcPct val="200000"/>
              </a:lnSpc>
              <a:buFont typeface="Wingdings" panose="05000000000000000000" pitchFamily="2" charset="2"/>
              <a:buChar char="Ø"/>
            </a:pPr>
            <a:r>
              <a:rPr lang="en-IN" sz="2000" b="1" dirty="0">
                <a:solidFill>
                  <a:schemeClr val="bg1"/>
                </a:solidFill>
                <a:latin typeface="Cambria" panose="02040503050406030204" pitchFamily="18" charset="0"/>
              </a:rPr>
              <a:t>SOFTWARES USED</a:t>
            </a:r>
          </a:p>
          <a:p>
            <a:pPr indent="-457178">
              <a:lnSpc>
                <a:spcPct val="200000"/>
              </a:lnSpc>
              <a:buFont typeface="Wingdings" panose="05000000000000000000" pitchFamily="2" charset="2"/>
              <a:buChar char="Ø"/>
            </a:pPr>
            <a:r>
              <a:rPr lang="en-IN" sz="2000" b="1" dirty="0">
                <a:solidFill>
                  <a:schemeClr val="bg1"/>
                </a:solidFill>
                <a:latin typeface="Cambria" panose="02040503050406030204" pitchFamily="18" charset="0"/>
              </a:rPr>
              <a:t>PROJECT OUTLINE</a:t>
            </a:r>
          </a:p>
          <a:p>
            <a:pPr indent="-457178">
              <a:lnSpc>
                <a:spcPct val="200000"/>
              </a:lnSpc>
              <a:buFont typeface="Wingdings" panose="05000000000000000000" pitchFamily="2" charset="2"/>
              <a:buChar char="Ø"/>
            </a:pPr>
            <a:r>
              <a:rPr lang="en-IN" sz="2000" b="1" dirty="0">
                <a:solidFill>
                  <a:schemeClr val="bg1"/>
                </a:solidFill>
                <a:latin typeface="Cambria" panose="02040503050406030204" pitchFamily="18" charset="0"/>
              </a:rPr>
              <a:t>MODULES</a:t>
            </a:r>
          </a:p>
          <a:p>
            <a:pPr indent="-457178">
              <a:lnSpc>
                <a:spcPct val="200000"/>
              </a:lnSpc>
              <a:buFont typeface="Wingdings" panose="05000000000000000000" pitchFamily="2" charset="2"/>
              <a:buChar char="Ø"/>
            </a:pPr>
            <a:r>
              <a:rPr lang="en-IN" sz="2000" b="1" dirty="0">
                <a:solidFill>
                  <a:schemeClr val="bg1"/>
                </a:solidFill>
                <a:latin typeface="Cambria" panose="02040503050406030204" pitchFamily="18" charset="0"/>
              </a:rPr>
              <a:t>MODULE DESCRIPTION</a:t>
            </a:r>
          </a:p>
          <a:p>
            <a:pPr indent="-457178">
              <a:lnSpc>
                <a:spcPct val="200000"/>
              </a:lnSpc>
              <a:buFont typeface="Wingdings" panose="05000000000000000000" pitchFamily="2" charset="2"/>
              <a:buChar char="Ø"/>
            </a:pPr>
            <a:r>
              <a:rPr lang="en-IN" sz="2000" b="1" dirty="0">
                <a:solidFill>
                  <a:schemeClr val="bg1"/>
                </a:solidFill>
                <a:latin typeface="Cambria" panose="02040503050406030204" pitchFamily="18" charset="0"/>
              </a:rPr>
              <a:t>CONCLUSION</a:t>
            </a:r>
          </a:p>
        </p:txBody>
      </p:sp>
      <p:sp>
        <p:nvSpPr>
          <p:cNvPr id="7" name="TextBox 6">
            <a:extLst>
              <a:ext uri="{FF2B5EF4-FFF2-40B4-BE49-F238E27FC236}">
                <a16:creationId xmlns:a16="http://schemas.microsoft.com/office/drawing/2014/main" id="{2130A0B1-DD9F-40EC-B5C6-31ED606540E0}"/>
              </a:ext>
            </a:extLst>
          </p:cNvPr>
          <p:cNvSpPr txBox="1"/>
          <p:nvPr/>
        </p:nvSpPr>
        <p:spPr>
          <a:xfrm>
            <a:off x="668958" y="301642"/>
            <a:ext cx="4495800" cy="523220"/>
          </a:xfrm>
          <a:prstGeom prst="rect">
            <a:avLst/>
          </a:prstGeom>
          <a:noFill/>
        </p:spPr>
        <p:txBody>
          <a:bodyPr wrap="square" rtlCol="0">
            <a:spAutoFit/>
          </a:bodyPr>
          <a:lstStyle/>
          <a:p>
            <a:r>
              <a:rPr lang="en-IN" sz="2800" dirty="0">
                <a:solidFill>
                  <a:schemeClr val="bg1"/>
                </a:solidFill>
                <a:latin typeface="Copperplate Gothic Bold" panose="020E0705020206020404" pitchFamily="34" charset="0"/>
                <a:ea typeface="+mj-ea"/>
                <a:cs typeface="PT Bold Dusky" panose="02010400000000000000" pitchFamily="2" charset="-78"/>
              </a:rPr>
              <a:t>CONTENTS :</a:t>
            </a:r>
          </a:p>
        </p:txBody>
      </p:sp>
    </p:spTree>
    <p:extLst>
      <p:ext uri="{BB962C8B-B14F-4D97-AF65-F5344CB8AC3E}">
        <p14:creationId xmlns:p14="http://schemas.microsoft.com/office/powerpoint/2010/main" val="267319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ED64-F00D-8DBF-99B7-F55868B78BD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44B5D91-C3D0-8BA9-3CE8-44BA88A1C90D}"/>
              </a:ext>
            </a:extLst>
          </p:cNvPr>
          <p:cNvSpPr>
            <a:spLocks noChangeArrowheads="1"/>
          </p:cNvSpPr>
          <p:nvPr/>
        </p:nvSpPr>
        <p:spPr bwMode="auto">
          <a:xfrm>
            <a:off x="0" y="43934"/>
            <a:ext cx="184731" cy="369332"/>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54"/>
            <a:endParaRPr lang="en-US" altLang="en-US" dirty="0"/>
          </a:p>
        </p:txBody>
      </p:sp>
      <p:sp>
        <p:nvSpPr>
          <p:cNvPr id="2" name="TextBox 1">
            <a:extLst>
              <a:ext uri="{FF2B5EF4-FFF2-40B4-BE49-F238E27FC236}">
                <a16:creationId xmlns:a16="http://schemas.microsoft.com/office/drawing/2014/main" id="{0C70E024-1CA8-9956-A4F4-7F884C0CB0BF}"/>
              </a:ext>
            </a:extLst>
          </p:cNvPr>
          <p:cNvSpPr txBox="1"/>
          <p:nvPr/>
        </p:nvSpPr>
        <p:spPr>
          <a:xfrm>
            <a:off x="783773" y="369722"/>
            <a:ext cx="10199914" cy="954107"/>
          </a:xfrm>
          <a:prstGeom prst="rect">
            <a:avLst/>
          </a:prstGeom>
          <a:noFill/>
        </p:spPr>
        <p:txBody>
          <a:bodyPr wrap="square" rtlCol="0">
            <a:spAutoFit/>
          </a:bodyPr>
          <a:lstStyle/>
          <a:p>
            <a:pPr algn="ctr"/>
            <a:r>
              <a:rPr lang="en-US" sz="2800" dirty="0">
                <a:solidFill>
                  <a:schemeClr val="bg1"/>
                </a:solidFill>
                <a:latin typeface="Copperplate Gothic Bold" panose="020E0705020206020404" pitchFamily="34" charset="0"/>
                <a:ea typeface="+mj-ea"/>
                <a:cs typeface="PT Bold Dusky" panose="02010400000000000000" pitchFamily="2" charset="-78"/>
              </a:rPr>
              <a:t>OUR PROJECT</a:t>
            </a:r>
          </a:p>
          <a:p>
            <a:pPr algn="ctr"/>
            <a:r>
              <a:rPr lang="en-US" sz="2800" dirty="0">
                <a:solidFill>
                  <a:schemeClr val="bg1"/>
                </a:solidFill>
                <a:latin typeface="Copperplate Gothic Bold" panose="020E0705020206020404" pitchFamily="34" charset="0"/>
                <a:ea typeface="+mj-ea"/>
                <a:cs typeface="PT Bold Dusky" panose="02010400000000000000" pitchFamily="2" charset="-78"/>
              </a:rPr>
              <a:t>AYURVEDIC MEDICINE ADVISOR USING ML</a:t>
            </a:r>
          </a:p>
        </p:txBody>
      </p:sp>
      <p:sp>
        <p:nvSpPr>
          <p:cNvPr id="5" name="TextBox 4">
            <a:extLst>
              <a:ext uri="{FF2B5EF4-FFF2-40B4-BE49-F238E27FC236}">
                <a16:creationId xmlns:a16="http://schemas.microsoft.com/office/drawing/2014/main" id="{37FA8705-8787-1893-B04A-EE7F9963F418}"/>
              </a:ext>
            </a:extLst>
          </p:cNvPr>
          <p:cNvSpPr txBox="1"/>
          <p:nvPr/>
        </p:nvSpPr>
        <p:spPr>
          <a:xfrm>
            <a:off x="471948" y="1556654"/>
            <a:ext cx="11198942" cy="5201424"/>
          </a:xfrm>
          <a:prstGeom prst="rect">
            <a:avLst/>
          </a:prstGeom>
          <a:noFill/>
        </p:spPr>
        <p:txBody>
          <a:bodyPr wrap="square" rtlCol="0">
            <a:spAutoFit/>
          </a:bodyPr>
          <a:lstStyle/>
          <a:p>
            <a:pPr algn="just"/>
            <a:r>
              <a:rPr lang="en-US" sz="2800" dirty="0">
                <a:solidFill>
                  <a:schemeClr val="bg1"/>
                </a:solidFill>
                <a:latin typeface="Copperplate Gothic Bold" panose="020E0705020206020404" pitchFamily="34" charset="0"/>
                <a:ea typeface="+mj-ea"/>
                <a:cs typeface="PT Bold Dusky" panose="02010400000000000000" pitchFamily="2" charset="-78"/>
              </a:rPr>
              <a:t>ABSTRACT</a:t>
            </a:r>
            <a:r>
              <a:rPr lang="en-US" dirty="0">
                <a:solidFill>
                  <a:schemeClr val="bg1"/>
                </a:solidFill>
              </a:rPr>
              <a:t>:</a:t>
            </a:r>
          </a:p>
          <a:p>
            <a:pPr algn="just"/>
            <a:r>
              <a:rPr lang="en-US" dirty="0">
                <a:solidFill>
                  <a:schemeClr val="bg1"/>
                </a:solidFill>
              </a:rPr>
              <a:t>	</a:t>
            </a:r>
          </a:p>
          <a:p>
            <a:pPr algn="just"/>
            <a:r>
              <a:rPr lang="en-US" i="1" dirty="0">
                <a:solidFill>
                  <a:schemeClr val="bg1"/>
                </a:solidFill>
                <a:latin typeface="Cambria" panose="02040503050406030204" pitchFamily="18" charset="0"/>
              </a:rPr>
              <a:t>		</a:t>
            </a:r>
            <a:r>
              <a:rPr lang="en-US" sz="2200" dirty="0">
                <a:solidFill>
                  <a:schemeClr val="bg1"/>
                </a:solidFill>
              </a:rPr>
              <a:t>The project focuses on creating an Ayurvedic medicine advisor system that employs a random forest classifier to offer personalized recommendations for herbal medicine, diet, and lifestyle choices based on user-provided symptoms and health conditions. Utilizing a dataset derived from Ayurvedic classical books and repositories, the system preprocesses the data and trains the random forest classifier. The web-based interface enables users to input their symptoms, after which they receive tailored recommendations. This project merges the traditional wisdom of Ayurveda with modern machine learning techniques to deliver personalized health recommendations. By leveraging the random forest classifier, the system can analyze a wide range of symptoms and health conditions to provide holistic and individualized advice. This approach not only enhances the accessibility of Ayurvedic knowledge but also opens avenues for integrating traditional medicine with modern healthcare practices. Overall, the project signifies a significant step towards utilizing </a:t>
            </a:r>
            <a:r>
              <a:rPr lang="en-US" sz="2200" dirty="0"/>
              <a:t>technology </a:t>
            </a:r>
            <a:r>
              <a:rPr lang="en-US" dirty="0"/>
              <a:t>to preserve and promote traditional medicinal systems like Ayurveda</a:t>
            </a:r>
            <a:endParaRPr lang="en-IN" dirty="0">
              <a:solidFill>
                <a:schemeClr val="bg1"/>
              </a:solidFill>
            </a:endParaRPr>
          </a:p>
        </p:txBody>
      </p:sp>
    </p:spTree>
    <p:extLst>
      <p:ext uri="{BB962C8B-B14F-4D97-AF65-F5344CB8AC3E}">
        <p14:creationId xmlns:p14="http://schemas.microsoft.com/office/powerpoint/2010/main" val="163342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B7A7AA8-D9A2-B0B0-A904-399D0BDB2F43}"/>
              </a:ext>
            </a:extLst>
          </p:cNvPr>
          <p:cNvSpPr txBox="1"/>
          <p:nvPr/>
        </p:nvSpPr>
        <p:spPr>
          <a:xfrm>
            <a:off x="432619" y="722053"/>
            <a:ext cx="11326762" cy="6278642"/>
          </a:xfrm>
          <a:prstGeom prst="rect">
            <a:avLst/>
          </a:prstGeom>
          <a:noFill/>
        </p:spPr>
        <p:txBody>
          <a:bodyPr wrap="square">
            <a:spAutoFit/>
          </a:bodyPr>
          <a:lstStyle/>
          <a:p>
            <a:pPr algn="just">
              <a:lnSpc>
                <a:spcPct val="150000"/>
              </a:lnSpc>
            </a:pPr>
            <a:r>
              <a:rPr lang="en-US" sz="2000" b="1" dirty="0">
                <a:solidFill>
                  <a:schemeClr val="bg1"/>
                </a:solidFill>
              </a:rPr>
              <a:t>Enhance Accessibility and Dissemination of Ayurvedic Knowledge:	</a:t>
            </a:r>
            <a:endParaRPr lang="en-US" sz="2000" dirty="0">
              <a:solidFill>
                <a:schemeClr val="bg1"/>
              </a:solidFill>
            </a:endParaRPr>
          </a:p>
          <a:p>
            <a:pPr marL="742950" lvl="1" indent="-285750" algn="just">
              <a:lnSpc>
                <a:spcPct val="150000"/>
              </a:lnSpc>
              <a:buFont typeface="Courier New" panose="02070309020205020404" pitchFamily="49" charset="0"/>
              <a:buChar char="o"/>
            </a:pPr>
            <a:r>
              <a:rPr lang="en-US" dirty="0">
                <a:solidFill>
                  <a:schemeClr val="bg1"/>
                </a:solidFill>
              </a:rPr>
              <a:t>Develop a user-friendly platform that bridges the gap between traditional Ayurvedic knowledge and its accessibility to the general public.</a:t>
            </a:r>
          </a:p>
          <a:p>
            <a:pPr marL="742950" lvl="1" indent="-285750" algn="just">
              <a:lnSpc>
                <a:spcPct val="150000"/>
              </a:lnSpc>
              <a:buFont typeface="Courier New" panose="02070309020205020404" pitchFamily="49" charset="0"/>
              <a:buChar char="o"/>
            </a:pPr>
            <a:r>
              <a:rPr lang="en-US" dirty="0">
                <a:solidFill>
                  <a:schemeClr val="bg1"/>
                </a:solidFill>
              </a:rPr>
              <a:t>Translate complex Ayurvedic principles into understandable information through a machine learning-powered symptom analysis and suggestion system.</a:t>
            </a:r>
          </a:p>
          <a:p>
            <a:pPr marL="285750" indent="-285750" algn="just">
              <a:lnSpc>
                <a:spcPct val="150000"/>
              </a:lnSpc>
              <a:buFont typeface="Wingdings" panose="05000000000000000000" pitchFamily="2" charset="2"/>
              <a:buChar char="q"/>
            </a:pPr>
            <a:endParaRPr lang="en-IN" i="1" dirty="0">
              <a:solidFill>
                <a:schemeClr val="bg1"/>
              </a:solidFill>
            </a:endParaRPr>
          </a:p>
          <a:p>
            <a:pPr algn="just">
              <a:lnSpc>
                <a:spcPct val="150000"/>
              </a:lnSpc>
            </a:pPr>
            <a:r>
              <a:rPr lang="en-US" sz="2000" b="1" dirty="0">
                <a:solidFill>
                  <a:schemeClr val="bg1"/>
                </a:solidFill>
              </a:rPr>
              <a:t>Empower Users through Self-Care Education:</a:t>
            </a:r>
            <a:endParaRPr lang="en-US" sz="2000" dirty="0">
              <a:solidFill>
                <a:schemeClr val="bg1"/>
              </a:solidFill>
            </a:endParaRPr>
          </a:p>
          <a:p>
            <a:pPr marL="742950" lvl="1" indent="-285750" algn="just">
              <a:lnSpc>
                <a:spcPct val="150000"/>
              </a:lnSpc>
              <a:buFont typeface="Courier New" panose="02070309020205020404" pitchFamily="49" charset="0"/>
              <a:buChar char="o"/>
            </a:pPr>
            <a:r>
              <a:rPr lang="en-US" dirty="0">
                <a:solidFill>
                  <a:schemeClr val="bg1"/>
                </a:solidFill>
              </a:rPr>
              <a:t>Foster informed decision-making by providing users with: </a:t>
            </a:r>
          </a:p>
          <a:p>
            <a:pPr marL="1200150" lvl="2" indent="-285750" algn="just">
              <a:lnSpc>
                <a:spcPct val="150000"/>
              </a:lnSpc>
              <a:buFont typeface="Arial" panose="020B0604020202020204" pitchFamily="34" charset="0"/>
              <a:buChar char="•"/>
            </a:pPr>
            <a:r>
              <a:rPr lang="en-US" dirty="0">
                <a:solidFill>
                  <a:schemeClr val="bg1"/>
                </a:solidFill>
              </a:rPr>
              <a:t>Potential disease identification based on symptom analysis.</a:t>
            </a:r>
          </a:p>
          <a:p>
            <a:pPr marL="1200150" lvl="2" indent="-285750" algn="just">
              <a:lnSpc>
                <a:spcPct val="150000"/>
              </a:lnSpc>
              <a:buFont typeface="Arial" panose="020B0604020202020204" pitchFamily="34" charset="0"/>
              <a:buChar char="•"/>
            </a:pPr>
            <a:r>
              <a:rPr lang="en-US" dirty="0">
                <a:solidFill>
                  <a:schemeClr val="bg1"/>
                </a:solidFill>
              </a:rPr>
              <a:t>Personalized dietary recommendations aligned with Ayurvedic principles.</a:t>
            </a:r>
          </a:p>
          <a:p>
            <a:pPr marL="1200150" lvl="2" indent="-285750" algn="just">
              <a:lnSpc>
                <a:spcPct val="150000"/>
              </a:lnSpc>
              <a:buFont typeface="Arial" panose="020B0604020202020204" pitchFamily="34" charset="0"/>
              <a:buChar char="•"/>
            </a:pPr>
            <a:r>
              <a:rPr lang="en-US" dirty="0">
                <a:solidFill>
                  <a:schemeClr val="bg1"/>
                </a:solidFill>
              </a:rPr>
              <a:t>Educational content on relevant Ayurvedic concepts and practices.</a:t>
            </a:r>
          </a:p>
          <a:p>
            <a:pPr marL="742950" lvl="1" indent="-285750" algn="just">
              <a:lnSpc>
                <a:spcPct val="150000"/>
              </a:lnSpc>
              <a:buFont typeface="Courier New" panose="02070309020205020404" pitchFamily="49" charset="0"/>
              <a:buChar char="o"/>
            </a:pPr>
            <a:r>
              <a:rPr lang="en-US" dirty="0">
                <a:solidFill>
                  <a:schemeClr val="bg1"/>
                </a:solidFill>
              </a:rPr>
              <a:t>Equip users with the knowledge and understanding to take a proactive approach to their well-being and self-care through Ayurveda.</a:t>
            </a:r>
          </a:p>
          <a:p>
            <a:pPr marL="742950" lvl="1" indent="-285750" algn="just">
              <a:lnSpc>
                <a:spcPct val="150000"/>
              </a:lnSpc>
              <a:buFont typeface="Courier New" panose="02070309020205020404" pitchFamily="49" charset="0"/>
              <a:buChar char="o"/>
            </a:pPr>
            <a:r>
              <a:rPr lang="en-US" dirty="0">
                <a:solidFill>
                  <a:schemeClr val="bg1"/>
                </a:solidFill>
              </a:rPr>
              <a:t>Prepare users for productive consultations with qualified Ayurvedic practitioners.</a:t>
            </a:r>
          </a:p>
          <a:p>
            <a:pPr marL="285750" indent="-285750">
              <a:buFont typeface="Wingdings" panose="05000000000000000000" pitchFamily="2" charset="2"/>
              <a:buChar char="q"/>
            </a:pPr>
            <a:endParaRPr lang="en-IN" i="1" dirty="0">
              <a:solidFill>
                <a:schemeClr val="bg1"/>
              </a:solidFill>
            </a:endParaRPr>
          </a:p>
        </p:txBody>
      </p:sp>
      <p:sp>
        <p:nvSpPr>
          <p:cNvPr id="10" name="TextBox 9">
            <a:extLst>
              <a:ext uri="{FF2B5EF4-FFF2-40B4-BE49-F238E27FC236}">
                <a16:creationId xmlns:a16="http://schemas.microsoft.com/office/drawing/2014/main" id="{8BBBF33B-E9BB-7793-9A45-9EC71B549181}"/>
              </a:ext>
            </a:extLst>
          </p:cNvPr>
          <p:cNvSpPr txBox="1"/>
          <p:nvPr/>
        </p:nvSpPr>
        <p:spPr>
          <a:xfrm>
            <a:off x="432619" y="237377"/>
            <a:ext cx="5456903" cy="523220"/>
          </a:xfrm>
          <a:prstGeom prst="rect">
            <a:avLst/>
          </a:prstGeom>
          <a:noFill/>
        </p:spPr>
        <p:txBody>
          <a:bodyPr wrap="square" rtlCol="0">
            <a:spAutoFit/>
          </a:bodyPr>
          <a:lstStyle/>
          <a:p>
            <a:r>
              <a:rPr lang="en-IN" sz="2800" dirty="0">
                <a:solidFill>
                  <a:schemeClr val="bg1"/>
                </a:solidFill>
                <a:latin typeface="Copperplate Gothic Bold" panose="020E0705020206020404" pitchFamily="34" charset="0"/>
                <a:ea typeface="+mj-ea"/>
                <a:cs typeface="PT Bold Dusky" panose="02010400000000000000" pitchFamily="2" charset="-78"/>
              </a:rPr>
              <a:t>Objective of the project:</a:t>
            </a:r>
          </a:p>
        </p:txBody>
      </p:sp>
      <p:pic>
        <p:nvPicPr>
          <p:cNvPr id="1025" name="Picture 1" descr="User">
            <a:extLst>
              <a:ext uri="{FF2B5EF4-FFF2-40B4-BE49-F238E27FC236}">
                <a16:creationId xmlns:a16="http://schemas.microsoft.com/office/drawing/2014/main" id="{1171BE6B-117C-7619-A117-3F0E8AC62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319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93D74A6-8835-48C2-BF8F-9E9B9C5ED14E}"/>
              </a:ext>
            </a:extLst>
          </p:cNvPr>
          <p:cNvSpPr>
            <a:spLocks noChangeArrowheads="1"/>
          </p:cNvSpPr>
          <p:nvPr/>
        </p:nvSpPr>
        <p:spPr bwMode="auto">
          <a:xfrm>
            <a:off x="0" y="43934"/>
            <a:ext cx="184731" cy="369332"/>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54"/>
            <a:endParaRPr lang="en-US" altLang="en-US" dirty="0"/>
          </a:p>
        </p:txBody>
      </p:sp>
      <p:sp>
        <p:nvSpPr>
          <p:cNvPr id="12" name="TextBox 11">
            <a:extLst>
              <a:ext uri="{FF2B5EF4-FFF2-40B4-BE49-F238E27FC236}">
                <a16:creationId xmlns:a16="http://schemas.microsoft.com/office/drawing/2014/main" id="{4B67C0C9-2D8E-943A-2895-C4EDEE248040}"/>
              </a:ext>
            </a:extLst>
          </p:cNvPr>
          <p:cNvSpPr txBox="1"/>
          <p:nvPr/>
        </p:nvSpPr>
        <p:spPr>
          <a:xfrm>
            <a:off x="481786" y="344442"/>
            <a:ext cx="6617104" cy="523220"/>
          </a:xfrm>
          <a:prstGeom prst="rect">
            <a:avLst/>
          </a:prstGeom>
          <a:noFill/>
        </p:spPr>
        <p:txBody>
          <a:bodyPr wrap="square" rtlCol="0">
            <a:spAutoFit/>
          </a:bodyPr>
          <a:lstStyle>
            <a:defPPr>
              <a:defRPr lang="en-US"/>
            </a:defPPr>
            <a:lvl1pPr>
              <a:defRPr sz="2800">
                <a:solidFill>
                  <a:srgbClr val="002060"/>
                </a:solidFill>
                <a:latin typeface="Copperplate Gothic Bold" panose="020E0705020206020404" pitchFamily="34" charset="0"/>
                <a:ea typeface="+mj-ea"/>
                <a:cs typeface="PT Bold Dusky" panose="02010400000000000000" pitchFamily="2" charset="-78"/>
              </a:defRPr>
            </a:lvl1pPr>
          </a:lstStyle>
          <a:p>
            <a:r>
              <a:rPr lang="en-US" dirty="0">
                <a:solidFill>
                  <a:schemeClr val="bg1"/>
                </a:solidFill>
              </a:rPr>
              <a:t>EXISTING PROPOSAL METHOD :</a:t>
            </a:r>
            <a:endParaRPr lang="en-IN" dirty="0">
              <a:solidFill>
                <a:schemeClr val="bg1"/>
              </a:solidFill>
            </a:endParaRPr>
          </a:p>
        </p:txBody>
      </p:sp>
      <p:sp>
        <p:nvSpPr>
          <p:cNvPr id="13" name="TextBox 12">
            <a:extLst>
              <a:ext uri="{FF2B5EF4-FFF2-40B4-BE49-F238E27FC236}">
                <a16:creationId xmlns:a16="http://schemas.microsoft.com/office/drawing/2014/main" id="{C57F433D-9E1D-A31F-D949-58933ABEA511}"/>
              </a:ext>
            </a:extLst>
          </p:cNvPr>
          <p:cNvSpPr txBox="1"/>
          <p:nvPr/>
        </p:nvSpPr>
        <p:spPr>
          <a:xfrm>
            <a:off x="403123" y="897158"/>
            <a:ext cx="5614220" cy="5866350"/>
          </a:xfrm>
          <a:prstGeom prst="rect">
            <a:avLst/>
          </a:prstGeom>
          <a:noFill/>
        </p:spPr>
        <p:txBody>
          <a:bodyPr wrap="square" rtlCol="0">
            <a:spAutoFit/>
          </a:bodyPr>
          <a:lstStyle/>
          <a:p>
            <a:pPr algn="just">
              <a:lnSpc>
                <a:spcPct val="150000"/>
              </a:lnSpc>
              <a:buFont typeface="+mj-lt"/>
              <a:buAutoNum type="arabicPeriod"/>
            </a:pPr>
            <a:r>
              <a:rPr lang="en-US" b="1" dirty="0">
                <a:solidFill>
                  <a:schemeClr val="bg1"/>
                </a:solidFill>
              </a:rPr>
              <a:t>Heart Disease Prediction:</a:t>
            </a:r>
            <a:r>
              <a:rPr lang="en-US" dirty="0">
                <a:solidFill>
                  <a:schemeClr val="bg1"/>
                </a:solidFill>
              </a:rPr>
              <a:t> This is a common example where researchers have explored using machine learning models to analyze various factors like age, blood pressure, cholesterol levels, etc. to predict the risk of heart disease. Different algorithms like Support Vector Machines (SVM) or Logistic Regression have shown promising results in identifying individuals at higher risk.</a:t>
            </a:r>
          </a:p>
          <a:p>
            <a:pPr algn="l">
              <a:lnSpc>
                <a:spcPct val="150000"/>
              </a:lnSpc>
              <a:buFont typeface="+mj-lt"/>
              <a:buAutoNum type="arabicPeriod"/>
            </a:pPr>
            <a:endParaRPr lang="en-US" b="0" i="0" dirty="0">
              <a:solidFill>
                <a:schemeClr val="bg1"/>
              </a:solidFill>
              <a:effectLst/>
              <a:highlight>
                <a:srgbClr val="FFFFFF"/>
              </a:highlight>
              <a:latin typeface="Söhne"/>
            </a:endParaRPr>
          </a:p>
          <a:p>
            <a:pPr algn="just">
              <a:lnSpc>
                <a:spcPct val="150000"/>
              </a:lnSpc>
              <a:buFont typeface="+mj-lt"/>
              <a:buAutoNum type="arabicPeriod"/>
            </a:pPr>
            <a:r>
              <a:rPr lang="en-US" b="1" dirty="0">
                <a:solidFill>
                  <a:schemeClr val="bg1"/>
                </a:solidFill>
              </a:rPr>
              <a:t>Cancer Detection:</a:t>
            </a:r>
            <a:r>
              <a:rPr lang="en-US" dirty="0">
                <a:solidFill>
                  <a:schemeClr val="bg1"/>
                </a:solidFill>
              </a:rPr>
              <a:t> Machine learning is being investigated for analyzing medical images like mammograms or X-rays to detect potential signs of cancer. Techniques like Convolutional Neural Networks (CNNs) have been used to achieve high accuracy in identifying cancerous tumors in these images.</a:t>
            </a:r>
            <a:endParaRPr lang="en-US" b="0" i="0" dirty="0">
              <a:solidFill>
                <a:schemeClr val="bg1"/>
              </a:solidFill>
              <a:effectLst/>
              <a:highlight>
                <a:srgbClr val="FFFFFF"/>
              </a:highlight>
              <a:latin typeface="Söhne"/>
            </a:endParaRPr>
          </a:p>
        </p:txBody>
      </p:sp>
      <p:pic>
        <p:nvPicPr>
          <p:cNvPr id="9" name="Picture 8">
            <a:extLst>
              <a:ext uri="{FF2B5EF4-FFF2-40B4-BE49-F238E27FC236}">
                <a16:creationId xmlns:a16="http://schemas.microsoft.com/office/drawing/2014/main" id="{98708C09-D017-7E05-F918-094F0730C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454" y="983538"/>
            <a:ext cx="5419737" cy="4945315"/>
          </a:xfrm>
          <a:prstGeom prst="rect">
            <a:avLst/>
          </a:prstGeom>
        </p:spPr>
      </p:pic>
    </p:spTree>
    <p:extLst>
      <p:ext uri="{BB962C8B-B14F-4D97-AF65-F5344CB8AC3E}">
        <p14:creationId xmlns:p14="http://schemas.microsoft.com/office/powerpoint/2010/main" val="1766873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19B818F-36D3-36E1-79ED-5F85E9E6B6A1}"/>
              </a:ext>
            </a:extLst>
          </p:cNvPr>
          <p:cNvSpPr txBox="1"/>
          <p:nvPr/>
        </p:nvSpPr>
        <p:spPr>
          <a:xfrm>
            <a:off x="363794" y="275305"/>
            <a:ext cx="6912077" cy="523220"/>
          </a:xfrm>
          <a:prstGeom prst="rect">
            <a:avLst/>
          </a:prstGeom>
          <a:noFill/>
        </p:spPr>
        <p:txBody>
          <a:bodyPr wrap="square" rtlCol="0">
            <a:spAutoFit/>
          </a:bodyPr>
          <a:lstStyle/>
          <a:p>
            <a:r>
              <a:rPr lang="en-IN" sz="2800" dirty="0">
                <a:solidFill>
                  <a:schemeClr val="bg1"/>
                </a:solidFill>
                <a:latin typeface="Copperplate Gothic Bold" panose="020E0705020206020404" pitchFamily="34" charset="0"/>
                <a:ea typeface="+mj-ea"/>
                <a:cs typeface="PT Bold Dusky" panose="02010400000000000000" pitchFamily="2" charset="-78"/>
              </a:rPr>
              <a:t>SOFTWARE USED </a:t>
            </a:r>
          </a:p>
        </p:txBody>
      </p:sp>
      <p:sp>
        <p:nvSpPr>
          <p:cNvPr id="2" name="TextBox 1">
            <a:extLst>
              <a:ext uri="{FF2B5EF4-FFF2-40B4-BE49-F238E27FC236}">
                <a16:creationId xmlns:a16="http://schemas.microsoft.com/office/drawing/2014/main" id="{57618523-106B-0ABA-40BD-B2539EF07C61}"/>
              </a:ext>
            </a:extLst>
          </p:cNvPr>
          <p:cNvSpPr txBox="1"/>
          <p:nvPr/>
        </p:nvSpPr>
        <p:spPr>
          <a:xfrm>
            <a:off x="540774" y="1347019"/>
            <a:ext cx="3716594" cy="1711366"/>
          </a:xfrm>
          <a:prstGeom prst="rect">
            <a:avLst/>
          </a:prstGeom>
          <a:noFill/>
        </p:spPr>
        <p:txBody>
          <a:bodyPr wrap="square" rtlCol="0">
            <a:spAutoFit/>
          </a:bodyPr>
          <a:lstStyle/>
          <a:p>
            <a:pPr>
              <a:lnSpc>
                <a:spcPct val="150000"/>
              </a:lnSpc>
            </a:pPr>
            <a:r>
              <a:rPr lang="en-IN" b="1" dirty="0">
                <a:solidFill>
                  <a:schemeClr val="bg1"/>
                </a:solidFill>
              </a:rPr>
              <a:t>FRONT END </a:t>
            </a:r>
          </a:p>
          <a:p>
            <a:pPr marL="742950" lvl="1" indent="-285750">
              <a:lnSpc>
                <a:spcPct val="150000"/>
              </a:lnSpc>
              <a:buFont typeface="Arial" panose="020B0604020202020204" pitchFamily="34" charset="0"/>
              <a:buChar char="•"/>
            </a:pPr>
            <a:r>
              <a:rPr lang="en-IN" dirty="0">
                <a:solidFill>
                  <a:schemeClr val="bg1"/>
                </a:solidFill>
              </a:rPr>
              <a:t>HTML </a:t>
            </a:r>
          </a:p>
          <a:p>
            <a:pPr marL="742950" lvl="1" indent="-285750">
              <a:lnSpc>
                <a:spcPct val="150000"/>
              </a:lnSpc>
              <a:buFont typeface="Arial" panose="020B0604020202020204" pitchFamily="34" charset="0"/>
              <a:buChar char="•"/>
            </a:pPr>
            <a:r>
              <a:rPr lang="en-IN" dirty="0">
                <a:solidFill>
                  <a:schemeClr val="bg1"/>
                </a:solidFill>
              </a:rPr>
              <a:t>CSS</a:t>
            </a:r>
          </a:p>
          <a:p>
            <a:pPr marL="742950" lvl="1" indent="-285750">
              <a:lnSpc>
                <a:spcPct val="150000"/>
              </a:lnSpc>
              <a:buFont typeface="Arial" panose="020B0604020202020204" pitchFamily="34" charset="0"/>
              <a:buChar char="•"/>
            </a:pPr>
            <a:r>
              <a:rPr lang="en-IN" dirty="0">
                <a:solidFill>
                  <a:schemeClr val="bg1"/>
                </a:solidFill>
              </a:rPr>
              <a:t>Flask</a:t>
            </a:r>
            <a:endParaRPr lang="en-IN" b="1" dirty="0">
              <a:solidFill>
                <a:schemeClr val="bg1"/>
              </a:solidFill>
            </a:endParaRPr>
          </a:p>
        </p:txBody>
      </p:sp>
      <p:sp>
        <p:nvSpPr>
          <p:cNvPr id="3" name="TextBox 2">
            <a:extLst>
              <a:ext uri="{FF2B5EF4-FFF2-40B4-BE49-F238E27FC236}">
                <a16:creationId xmlns:a16="http://schemas.microsoft.com/office/drawing/2014/main" id="{1A962AB0-8E73-D086-EA18-FBF775D3D706}"/>
              </a:ext>
            </a:extLst>
          </p:cNvPr>
          <p:cNvSpPr txBox="1"/>
          <p:nvPr/>
        </p:nvSpPr>
        <p:spPr>
          <a:xfrm>
            <a:off x="540774" y="3112379"/>
            <a:ext cx="3716594" cy="880369"/>
          </a:xfrm>
          <a:prstGeom prst="rect">
            <a:avLst/>
          </a:prstGeom>
          <a:noFill/>
        </p:spPr>
        <p:txBody>
          <a:bodyPr wrap="square" rtlCol="0">
            <a:spAutoFit/>
          </a:bodyPr>
          <a:lstStyle/>
          <a:p>
            <a:pPr>
              <a:lnSpc>
                <a:spcPct val="150000"/>
              </a:lnSpc>
            </a:pPr>
            <a:r>
              <a:rPr lang="en-IN" b="1" dirty="0">
                <a:solidFill>
                  <a:schemeClr val="bg1"/>
                </a:solidFill>
              </a:rPr>
              <a:t>BACKEND  END </a:t>
            </a:r>
          </a:p>
          <a:p>
            <a:pPr marL="742950" lvl="1" indent="-285750">
              <a:lnSpc>
                <a:spcPct val="150000"/>
              </a:lnSpc>
              <a:buFont typeface="Arial" panose="020B0604020202020204" pitchFamily="34" charset="0"/>
              <a:buChar char="•"/>
            </a:pPr>
            <a:r>
              <a:rPr lang="en-IN" dirty="0">
                <a:solidFill>
                  <a:schemeClr val="bg1"/>
                </a:solidFill>
              </a:rPr>
              <a:t>PYTHON</a:t>
            </a:r>
          </a:p>
        </p:txBody>
      </p:sp>
      <p:sp>
        <p:nvSpPr>
          <p:cNvPr id="4" name="TextBox 3">
            <a:extLst>
              <a:ext uri="{FF2B5EF4-FFF2-40B4-BE49-F238E27FC236}">
                <a16:creationId xmlns:a16="http://schemas.microsoft.com/office/drawing/2014/main" id="{106282B0-CD19-DEAC-A241-437810AC9E93}"/>
              </a:ext>
            </a:extLst>
          </p:cNvPr>
          <p:cNvSpPr txBox="1"/>
          <p:nvPr/>
        </p:nvSpPr>
        <p:spPr>
          <a:xfrm>
            <a:off x="540774" y="4046742"/>
            <a:ext cx="3716594" cy="2126864"/>
          </a:xfrm>
          <a:prstGeom prst="rect">
            <a:avLst/>
          </a:prstGeom>
          <a:noFill/>
        </p:spPr>
        <p:txBody>
          <a:bodyPr wrap="square" rtlCol="0">
            <a:spAutoFit/>
          </a:bodyPr>
          <a:lstStyle/>
          <a:p>
            <a:pPr>
              <a:lnSpc>
                <a:spcPct val="150000"/>
              </a:lnSpc>
            </a:pPr>
            <a:r>
              <a:rPr lang="en-IN" b="1" dirty="0">
                <a:solidFill>
                  <a:schemeClr val="bg1"/>
                </a:solidFill>
              </a:rPr>
              <a:t>DEVELOPMENT TOOLS </a:t>
            </a:r>
          </a:p>
          <a:p>
            <a:pPr marL="742950" lvl="1" indent="-285750">
              <a:lnSpc>
                <a:spcPct val="150000"/>
              </a:lnSpc>
              <a:buFont typeface="Arial" panose="020B0604020202020204" pitchFamily="34" charset="0"/>
              <a:buChar char="•"/>
            </a:pPr>
            <a:r>
              <a:rPr lang="en-IN" dirty="0" err="1">
                <a:solidFill>
                  <a:schemeClr val="bg1"/>
                </a:solidFill>
              </a:rPr>
              <a:t>Pycharm</a:t>
            </a:r>
            <a:r>
              <a:rPr lang="en-IN" dirty="0">
                <a:solidFill>
                  <a:schemeClr val="bg1"/>
                </a:solidFill>
              </a:rPr>
              <a:t> </a:t>
            </a:r>
          </a:p>
          <a:p>
            <a:pPr marL="742950" lvl="1" indent="-285750">
              <a:lnSpc>
                <a:spcPct val="150000"/>
              </a:lnSpc>
              <a:buFont typeface="Arial" panose="020B0604020202020204" pitchFamily="34" charset="0"/>
              <a:buChar char="•"/>
            </a:pPr>
            <a:r>
              <a:rPr lang="en-IN" dirty="0" err="1">
                <a:solidFill>
                  <a:schemeClr val="bg1"/>
                </a:solidFill>
              </a:rPr>
              <a:t>Jupyter</a:t>
            </a:r>
            <a:r>
              <a:rPr lang="en-IN" dirty="0">
                <a:solidFill>
                  <a:schemeClr val="bg1"/>
                </a:solidFill>
              </a:rPr>
              <a:t> </a:t>
            </a:r>
          </a:p>
          <a:p>
            <a:pPr marL="742950" lvl="1" indent="-285750">
              <a:lnSpc>
                <a:spcPct val="150000"/>
              </a:lnSpc>
              <a:buFont typeface="Arial" panose="020B0604020202020204" pitchFamily="34" charset="0"/>
              <a:buChar char="•"/>
            </a:pPr>
            <a:r>
              <a:rPr lang="en-IN" dirty="0" err="1">
                <a:solidFill>
                  <a:schemeClr val="bg1"/>
                </a:solidFill>
              </a:rPr>
              <a:t>Github</a:t>
            </a:r>
            <a:endParaRPr lang="en-IN" dirty="0">
              <a:solidFill>
                <a:schemeClr val="bg1"/>
              </a:solidFill>
            </a:endParaRPr>
          </a:p>
          <a:p>
            <a:pPr marL="742950" lvl="1" indent="-285750">
              <a:lnSpc>
                <a:spcPct val="150000"/>
              </a:lnSpc>
              <a:buFont typeface="Arial" panose="020B0604020202020204" pitchFamily="34" charset="0"/>
              <a:buChar char="•"/>
            </a:pPr>
            <a:r>
              <a:rPr lang="en-IN" dirty="0" err="1">
                <a:solidFill>
                  <a:schemeClr val="bg1"/>
                </a:solidFill>
              </a:rPr>
              <a:t>Powerbi</a:t>
            </a:r>
            <a:endParaRPr lang="en-IN" dirty="0">
              <a:solidFill>
                <a:schemeClr val="bg1"/>
              </a:solidFill>
            </a:endParaRPr>
          </a:p>
        </p:txBody>
      </p:sp>
      <p:sp>
        <p:nvSpPr>
          <p:cNvPr id="5" name="TextBox 4">
            <a:extLst>
              <a:ext uri="{FF2B5EF4-FFF2-40B4-BE49-F238E27FC236}">
                <a16:creationId xmlns:a16="http://schemas.microsoft.com/office/drawing/2014/main" id="{90ECEF07-703A-E4C2-913F-93785FA0BBED}"/>
              </a:ext>
            </a:extLst>
          </p:cNvPr>
          <p:cNvSpPr txBox="1"/>
          <p:nvPr/>
        </p:nvSpPr>
        <p:spPr>
          <a:xfrm>
            <a:off x="3652683" y="1347019"/>
            <a:ext cx="3716594" cy="4204356"/>
          </a:xfrm>
          <a:prstGeom prst="rect">
            <a:avLst/>
          </a:prstGeom>
          <a:noFill/>
        </p:spPr>
        <p:txBody>
          <a:bodyPr wrap="square" rtlCol="0">
            <a:spAutoFit/>
          </a:bodyPr>
          <a:lstStyle/>
          <a:p>
            <a:pPr>
              <a:lnSpc>
                <a:spcPct val="150000"/>
              </a:lnSpc>
            </a:pPr>
            <a:r>
              <a:rPr lang="en-IN" b="1" dirty="0">
                <a:solidFill>
                  <a:schemeClr val="bg1"/>
                </a:solidFill>
              </a:rPr>
              <a:t>MODULES </a:t>
            </a:r>
          </a:p>
          <a:p>
            <a:pPr marL="742950" lvl="1" indent="-285750">
              <a:lnSpc>
                <a:spcPct val="150000"/>
              </a:lnSpc>
              <a:buFont typeface="Arial" panose="020B0604020202020204" pitchFamily="34" charset="0"/>
              <a:buChar char="•"/>
            </a:pPr>
            <a:r>
              <a:rPr lang="en-IN" dirty="0">
                <a:solidFill>
                  <a:schemeClr val="bg1"/>
                </a:solidFill>
              </a:rPr>
              <a:t>Scikit Learn</a:t>
            </a:r>
          </a:p>
          <a:p>
            <a:pPr marL="742950" lvl="1" indent="-285750">
              <a:lnSpc>
                <a:spcPct val="150000"/>
              </a:lnSpc>
              <a:buFont typeface="Arial" panose="020B0604020202020204" pitchFamily="34" charset="0"/>
              <a:buChar char="•"/>
            </a:pPr>
            <a:r>
              <a:rPr lang="en-IN" dirty="0">
                <a:solidFill>
                  <a:schemeClr val="bg1"/>
                </a:solidFill>
              </a:rPr>
              <a:t>Pandas</a:t>
            </a:r>
            <a:endParaRPr lang="en-IN" b="1" dirty="0">
              <a:solidFill>
                <a:schemeClr val="bg1"/>
              </a:solidFill>
            </a:endParaRPr>
          </a:p>
          <a:p>
            <a:pPr marL="742950" lvl="1" indent="-285750">
              <a:lnSpc>
                <a:spcPct val="150000"/>
              </a:lnSpc>
              <a:buFont typeface="Arial" panose="020B0604020202020204" pitchFamily="34" charset="0"/>
              <a:buChar char="•"/>
            </a:pPr>
            <a:r>
              <a:rPr lang="en-IN" dirty="0" err="1">
                <a:solidFill>
                  <a:schemeClr val="bg1"/>
                </a:solidFill>
              </a:rPr>
              <a:t>Numpy</a:t>
            </a:r>
            <a:endParaRPr lang="en-IN" dirty="0">
              <a:solidFill>
                <a:schemeClr val="bg1"/>
              </a:solidFill>
            </a:endParaRPr>
          </a:p>
          <a:p>
            <a:pPr marL="742950" lvl="1" indent="-285750">
              <a:lnSpc>
                <a:spcPct val="150000"/>
              </a:lnSpc>
              <a:buFont typeface="Arial" panose="020B0604020202020204" pitchFamily="34" charset="0"/>
              <a:buChar char="•"/>
            </a:pPr>
            <a:r>
              <a:rPr lang="en-IN" dirty="0">
                <a:solidFill>
                  <a:schemeClr val="bg1"/>
                </a:solidFill>
              </a:rPr>
              <a:t>Spacy</a:t>
            </a:r>
          </a:p>
          <a:p>
            <a:pPr marL="742950" lvl="1" indent="-285750">
              <a:lnSpc>
                <a:spcPct val="150000"/>
              </a:lnSpc>
              <a:buFont typeface="Arial" panose="020B0604020202020204" pitchFamily="34" charset="0"/>
              <a:buChar char="•"/>
            </a:pPr>
            <a:r>
              <a:rPr lang="en-IN" dirty="0" err="1">
                <a:solidFill>
                  <a:schemeClr val="bg1"/>
                </a:solidFill>
              </a:rPr>
              <a:t>Fuzzywuzzy</a:t>
            </a:r>
            <a:endParaRPr lang="en-IN" dirty="0">
              <a:solidFill>
                <a:schemeClr val="bg1"/>
              </a:solidFill>
            </a:endParaRPr>
          </a:p>
          <a:p>
            <a:pPr marL="742950" lvl="1" indent="-285750">
              <a:lnSpc>
                <a:spcPct val="150000"/>
              </a:lnSpc>
              <a:buFont typeface="Arial" panose="020B0604020202020204" pitchFamily="34" charset="0"/>
              <a:buChar char="•"/>
            </a:pPr>
            <a:r>
              <a:rPr lang="en-IN" dirty="0" err="1">
                <a:solidFill>
                  <a:schemeClr val="bg1"/>
                </a:solidFill>
              </a:rPr>
              <a:t>Joblib</a:t>
            </a:r>
            <a:endParaRPr lang="en-IN" dirty="0">
              <a:solidFill>
                <a:schemeClr val="bg1"/>
              </a:solidFill>
            </a:endParaRPr>
          </a:p>
          <a:p>
            <a:pPr marL="742950" lvl="1" indent="-285750">
              <a:lnSpc>
                <a:spcPct val="150000"/>
              </a:lnSpc>
              <a:buFont typeface="Arial" panose="020B0604020202020204" pitchFamily="34" charset="0"/>
              <a:buChar char="•"/>
            </a:pPr>
            <a:r>
              <a:rPr lang="en-IN" dirty="0" err="1">
                <a:solidFill>
                  <a:schemeClr val="bg1"/>
                </a:solidFill>
              </a:rPr>
              <a:t>Xgboost</a:t>
            </a:r>
            <a:endParaRPr lang="en-IN" dirty="0">
              <a:solidFill>
                <a:schemeClr val="bg1"/>
              </a:solidFill>
            </a:endParaRPr>
          </a:p>
          <a:p>
            <a:pPr marL="742950" lvl="1" indent="-285750">
              <a:lnSpc>
                <a:spcPct val="150000"/>
              </a:lnSpc>
              <a:buFont typeface="Arial" panose="020B0604020202020204" pitchFamily="34" charset="0"/>
              <a:buChar char="•"/>
            </a:pPr>
            <a:r>
              <a:rPr lang="en-IN" dirty="0" err="1">
                <a:solidFill>
                  <a:schemeClr val="bg1"/>
                </a:solidFill>
              </a:rPr>
              <a:t>AssemblyAI</a:t>
            </a:r>
            <a:endParaRPr lang="en-IN" dirty="0">
              <a:solidFill>
                <a:schemeClr val="bg1"/>
              </a:solidFill>
            </a:endParaRPr>
          </a:p>
          <a:p>
            <a:pPr marL="742950" lvl="1" indent="-285750">
              <a:lnSpc>
                <a:spcPct val="150000"/>
              </a:lnSpc>
              <a:buFont typeface="Arial" panose="020B0604020202020204" pitchFamily="34" charset="0"/>
              <a:buChar char="•"/>
            </a:pPr>
            <a:r>
              <a:rPr lang="en-IN" dirty="0">
                <a:solidFill>
                  <a:schemeClr val="bg1"/>
                </a:solidFill>
              </a:rPr>
              <a:t>JSON</a:t>
            </a:r>
          </a:p>
        </p:txBody>
      </p:sp>
      <p:cxnSp>
        <p:nvCxnSpPr>
          <p:cNvPr id="9" name="Straight Connector 8">
            <a:extLst>
              <a:ext uri="{FF2B5EF4-FFF2-40B4-BE49-F238E27FC236}">
                <a16:creationId xmlns:a16="http://schemas.microsoft.com/office/drawing/2014/main" id="{2926965C-0F90-FFA9-4657-AE76CB1E604A}"/>
              </a:ext>
            </a:extLst>
          </p:cNvPr>
          <p:cNvCxnSpPr>
            <a:cxnSpLocks/>
          </p:cNvCxnSpPr>
          <p:nvPr/>
        </p:nvCxnSpPr>
        <p:spPr>
          <a:xfrm>
            <a:off x="6577781" y="1120877"/>
            <a:ext cx="0" cy="5132439"/>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043EBA8-A2EE-EE9B-57E4-D4CA22402FA4}"/>
              </a:ext>
            </a:extLst>
          </p:cNvPr>
          <p:cNvSpPr txBox="1"/>
          <p:nvPr/>
        </p:nvSpPr>
        <p:spPr>
          <a:xfrm>
            <a:off x="7374193" y="1347019"/>
            <a:ext cx="3716594" cy="1711366"/>
          </a:xfrm>
          <a:prstGeom prst="rect">
            <a:avLst/>
          </a:prstGeom>
          <a:noFill/>
        </p:spPr>
        <p:txBody>
          <a:bodyPr wrap="square" rtlCol="0">
            <a:spAutoFit/>
          </a:bodyPr>
          <a:lstStyle/>
          <a:p>
            <a:pPr>
              <a:lnSpc>
                <a:spcPct val="150000"/>
              </a:lnSpc>
            </a:pPr>
            <a:r>
              <a:rPr lang="en-IN" b="1" dirty="0">
                <a:solidFill>
                  <a:schemeClr val="bg1"/>
                </a:solidFill>
              </a:rPr>
              <a:t>CHALLENGES </a:t>
            </a:r>
          </a:p>
          <a:p>
            <a:pPr marL="742950" lvl="1" indent="-285750">
              <a:lnSpc>
                <a:spcPct val="150000"/>
              </a:lnSpc>
              <a:buFont typeface="Arial" panose="020B0604020202020204" pitchFamily="34" charset="0"/>
              <a:buChar char="•"/>
            </a:pPr>
            <a:r>
              <a:rPr lang="en-IN" dirty="0">
                <a:solidFill>
                  <a:schemeClr val="bg1"/>
                </a:solidFill>
              </a:rPr>
              <a:t>Dataset collection </a:t>
            </a:r>
          </a:p>
          <a:p>
            <a:pPr marL="742950" lvl="1" indent="-285750">
              <a:lnSpc>
                <a:spcPct val="150000"/>
              </a:lnSpc>
              <a:buFont typeface="Arial" panose="020B0604020202020204" pitchFamily="34" charset="0"/>
              <a:buChar char="•"/>
            </a:pPr>
            <a:r>
              <a:rPr lang="en-IN" dirty="0">
                <a:solidFill>
                  <a:schemeClr val="bg1"/>
                </a:solidFill>
              </a:rPr>
              <a:t>Underfitting</a:t>
            </a:r>
          </a:p>
          <a:p>
            <a:pPr marL="742950" lvl="1" indent="-285750">
              <a:lnSpc>
                <a:spcPct val="150000"/>
              </a:lnSpc>
              <a:buFont typeface="Arial" panose="020B0604020202020204" pitchFamily="34" charset="0"/>
              <a:buChar char="•"/>
            </a:pPr>
            <a:r>
              <a:rPr lang="en-IN" dirty="0">
                <a:solidFill>
                  <a:schemeClr val="bg1"/>
                </a:solidFill>
              </a:rPr>
              <a:t>Overfitting</a:t>
            </a:r>
          </a:p>
        </p:txBody>
      </p:sp>
      <p:sp>
        <p:nvSpPr>
          <p:cNvPr id="13" name="TextBox 12">
            <a:extLst>
              <a:ext uri="{FF2B5EF4-FFF2-40B4-BE49-F238E27FC236}">
                <a16:creationId xmlns:a16="http://schemas.microsoft.com/office/drawing/2014/main" id="{6A92E02D-BDD0-FA21-EE81-E58EABAC7C2A}"/>
              </a:ext>
            </a:extLst>
          </p:cNvPr>
          <p:cNvSpPr txBox="1"/>
          <p:nvPr/>
        </p:nvSpPr>
        <p:spPr>
          <a:xfrm>
            <a:off x="7374193" y="3118252"/>
            <a:ext cx="3716594" cy="880369"/>
          </a:xfrm>
          <a:prstGeom prst="rect">
            <a:avLst/>
          </a:prstGeom>
          <a:noFill/>
        </p:spPr>
        <p:txBody>
          <a:bodyPr wrap="square" rtlCol="0">
            <a:spAutoFit/>
          </a:bodyPr>
          <a:lstStyle/>
          <a:p>
            <a:pPr>
              <a:lnSpc>
                <a:spcPct val="150000"/>
              </a:lnSpc>
            </a:pPr>
            <a:r>
              <a:rPr lang="en-IN" b="1" dirty="0">
                <a:solidFill>
                  <a:schemeClr val="bg1"/>
                </a:solidFill>
              </a:rPr>
              <a:t>DATASET SOURCE</a:t>
            </a:r>
          </a:p>
          <a:p>
            <a:pPr marL="742950" lvl="1" indent="-285750">
              <a:lnSpc>
                <a:spcPct val="150000"/>
              </a:lnSpc>
              <a:buFont typeface="Arial" panose="020B0604020202020204" pitchFamily="34" charset="0"/>
              <a:buChar char="•"/>
            </a:pPr>
            <a:r>
              <a:rPr lang="en-IN" dirty="0">
                <a:solidFill>
                  <a:schemeClr val="bg1"/>
                </a:solidFill>
              </a:rPr>
              <a:t>Kaggle(Noor </a:t>
            </a:r>
            <a:r>
              <a:rPr lang="en-IN" dirty="0" err="1">
                <a:solidFill>
                  <a:schemeClr val="bg1"/>
                </a:solidFill>
              </a:rPr>
              <a:t>saeed</a:t>
            </a:r>
            <a:r>
              <a:rPr lang="en-IN" dirty="0">
                <a:solidFill>
                  <a:schemeClr val="bg1"/>
                </a:solidFill>
              </a:rPr>
              <a:t>) </a:t>
            </a:r>
          </a:p>
        </p:txBody>
      </p:sp>
    </p:spTree>
    <p:extLst>
      <p:ext uri="{BB962C8B-B14F-4D97-AF65-F5344CB8AC3E}">
        <p14:creationId xmlns:p14="http://schemas.microsoft.com/office/powerpoint/2010/main" val="1209172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30A0B1-DD9F-40EC-B5C6-31ED606540E0}"/>
              </a:ext>
            </a:extLst>
          </p:cNvPr>
          <p:cNvSpPr txBox="1"/>
          <p:nvPr/>
        </p:nvSpPr>
        <p:spPr>
          <a:xfrm>
            <a:off x="425726" y="362432"/>
            <a:ext cx="10515600" cy="523220"/>
          </a:xfrm>
          <a:prstGeom prst="rect">
            <a:avLst/>
          </a:prstGeom>
          <a:noFill/>
        </p:spPr>
        <p:txBody>
          <a:bodyPr wrap="square" rtlCol="0">
            <a:spAutoFit/>
          </a:bodyPr>
          <a:lstStyle/>
          <a:p>
            <a:r>
              <a:rPr lang="en-IN" sz="2800" dirty="0">
                <a:solidFill>
                  <a:schemeClr val="bg1"/>
                </a:solidFill>
                <a:latin typeface="Copperplate Gothic Bold" panose="020E0705020206020404" pitchFamily="34" charset="0"/>
                <a:ea typeface="+mj-ea"/>
                <a:cs typeface="PT Bold Dusky" panose="02010400000000000000" pitchFamily="2" charset="-78"/>
              </a:rPr>
              <a:t>PROJECT OUTLINE</a:t>
            </a:r>
          </a:p>
        </p:txBody>
      </p:sp>
      <p:sp>
        <p:nvSpPr>
          <p:cNvPr id="8" name="TextBox 7">
            <a:extLst>
              <a:ext uri="{FF2B5EF4-FFF2-40B4-BE49-F238E27FC236}">
                <a16:creationId xmlns:a16="http://schemas.microsoft.com/office/drawing/2014/main" id="{A2E3EC79-953C-4F19-ADE5-9EDAA15DA0EB}"/>
              </a:ext>
            </a:extLst>
          </p:cNvPr>
          <p:cNvSpPr txBox="1"/>
          <p:nvPr/>
        </p:nvSpPr>
        <p:spPr>
          <a:xfrm>
            <a:off x="425726" y="947207"/>
            <a:ext cx="6486351" cy="5450851"/>
          </a:xfrm>
          <a:prstGeom prst="rect">
            <a:avLst/>
          </a:prstGeom>
          <a:noFill/>
        </p:spPr>
        <p:txBody>
          <a:bodyPr wrap="square">
            <a:spAutoFit/>
          </a:bodyPr>
          <a:lstStyle/>
          <a:p>
            <a:pPr algn="just">
              <a:lnSpc>
                <a:spcPct val="150000"/>
              </a:lnSpc>
            </a:pPr>
            <a:r>
              <a:rPr lang="en-US" b="1" dirty="0">
                <a:solidFill>
                  <a:schemeClr val="bg1"/>
                </a:solidFill>
              </a:rPr>
              <a:t>Personalized Recommendations:</a:t>
            </a:r>
            <a:r>
              <a:rPr lang="en-US" dirty="0">
                <a:solidFill>
                  <a:schemeClr val="bg1"/>
                </a:solidFill>
              </a:rPr>
              <a:t> Building upon the suggested diagnoses, the system will provide users with personalized recommendations tailored to Ayurvedic principles. These recommendations may encompass:</a:t>
            </a:r>
          </a:p>
          <a:p>
            <a:pPr algn="just">
              <a:lnSpc>
                <a:spcPct val="150000"/>
              </a:lnSpc>
              <a:buFont typeface="Arial" panose="020B0604020202020204" pitchFamily="34" charset="0"/>
              <a:buChar char="•"/>
            </a:pPr>
            <a:r>
              <a:rPr lang="en-US" b="1" dirty="0">
                <a:solidFill>
                  <a:schemeClr val="bg1"/>
                </a:solidFill>
              </a:rPr>
              <a:t>Treatment Considerations:</a:t>
            </a:r>
            <a:r>
              <a:rPr lang="en-US" dirty="0">
                <a:solidFill>
                  <a:schemeClr val="bg1"/>
                </a:solidFill>
              </a:rPr>
              <a:t> Information on potentially relevant Ayurvedic herbs or formulations, with a clear disclaimer that the system does not prescribe or recommend dosages.</a:t>
            </a:r>
          </a:p>
          <a:p>
            <a:pPr algn="just">
              <a:lnSpc>
                <a:spcPct val="150000"/>
              </a:lnSpc>
              <a:buFont typeface="Arial" panose="020B0604020202020204" pitchFamily="34" charset="0"/>
              <a:buChar char="•"/>
            </a:pPr>
            <a:r>
              <a:rPr lang="en-US" b="1" dirty="0">
                <a:solidFill>
                  <a:schemeClr val="bg1"/>
                </a:solidFill>
              </a:rPr>
              <a:t>Dietary Guidance:</a:t>
            </a:r>
            <a:r>
              <a:rPr lang="en-US" dirty="0">
                <a:solidFill>
                  <a:schemeClr val="bg1"/>
                </a:solidFill>
              </a:rPr>
              <a:t> Personalized dietary recommendations aligned with Ayurvedic practices to promote balance and healing within the body.</a:t>
            </a:r>
          </a:p>
          <a:p>
            <a:pPr algn="just">
              <a:lnSpc>
                <a:spcPct val="150000"/>
              </a:lnSpc>
              <a:buFont typeface="Arial" panose="020B0604020202020204" pitchFamily="34" charset="0"/>
              <a:buChar char="•"/>
            </a:pPr>
            <a:r>
              <a:rPr lang="en-US" b="1" dirty="0">
                <a:solidFill>
                  <a:schemeClr val="bg1"/>
                </a:solidFill>
              </a:rPr>
              <a:t>Lifestyle Modifications:</a:t>
            </a:r>
            <a:r>
              <a:rPr lang="en-US" dirty="0">
                <a:solidFill>
                  <a:schemeClr val="bg1"/>
                </a:solidFill>
              </a:rPr>
              <a:t> Suggestions for Ayurvedic lifestyle modifications and yoga practices (if applicable) that can support overall well-being.</a:t>
            </a:r>
          </a:p>
        </p:txBody>
      </p:sp>
      <p:pic>
        <p:nvPicPr>
          <p:cNvPr id="2" name="New picture">
            <a:extLst>
              <a:ext uri="{FF2B5EF4-FFF2-40B4-BE49-F238E27FC236}">
                <a16:creationId xmlns:a16="http://schemas.microsoft.com/office/drawing/2014/main" id="{6218772A-66D0-712F-416B-E163E9163A6E}"/>
              </a:ext>
            </a:extLst>
          </p:cNvPr>
          <p:cNvPicPr/>
          <p:nvPr/>
        </p:nvPicPr>
        <p:blipFill>
          <a:blip r:embed="rId2"/>
          <a:stretch>
            <a:fillRect/>
          </a:stretch>
        </p:blipFill>
        <p:spPr>
          <a:xfrm>
            <a:off x="7285703" y="1344160"/>
            <a:ext cx="4721943" cy="4169680"/>
          </a:xfrm>
          <a:prstGeom prst="rect">
            <a:avLst/>
          </a:prstGeom>
        </p:spPr>
      </p:pic>
    </p:spTree>
    <p:extLst>
      <p:ext uri="{BB962C8B-B14F-4D97-AF65-F5344CB8AC3E}">
        <p14:creationId xmlns:p14="http://schemas.microsoft.com/office/powerpoint/2010/main" val="408003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0B5E4A2-BBEE-7A3C-ACED-BA1DF56058D7}"/>
              </a:ext>
            </a:extLst>
          </p:cNvPr>
          <p:cNvSpPr txBox="1"/>
          <p:nvPr/>
        </p:nvSpPr>
        <p:spPr>
          <a:xfrm>
            <a:off x="305721" y="294968"/>
            <a:ext cx="6773505" cy="523220"/>
          </a:xfrm>
          <a:prstGeom prst="rect">
            <a:avLst/>
          </a:prstGeom>
          <a:noFill/>
        </p:spPr>
        <p:txBody>
          <a:bodyPr wrap="square" rtlCol="0">
            <a:spAutoFit/>
          </a:bodyPr>
          <a:lstStyle/>
          <a:p>
            <a:r>
              <a:rPr lang="en-IN" sz="2800" dirty="0">
                <a:solidFill>
                  <a:schemeClr val="bg1"/>
                </a:solidFill>
                <a:latin typeface="Copperplate Gothic Bold" panose="020E0705020206020404" pitchFamily="34" charset="0"/>
                <a:ea typeface="+mj-ea"/>
                <a:cs typeface="PT Bold Dusky" panose="02010400000000000000" pitchFamily="2" charset="-78"/>
              </a:rPr>
              <a:t>MODULE DESCRIPTION</a:t>
            </a:r>
          </a:p>
        </p:txBody>
      </p:sp>
      <p:sp>
        <p:nvSpPr>
          <p:cNvPr id="8" name="TextBox 7">
            <a:extLst>
              <a:ext uri="{FF2B5EF4-FFF2-40B4-BE49-F238E27FC236}">
                <a16:creationId xmlns:a16="http://schemas.microsoft.com/office/drawing/2014/main" id="{2E8093BA-4BE7-9BB0-6C5E-E2B62C54BEE4}"/>
              </a:ext>
            </a:extLst>
          </p:cNvPr>
          <p:cNvSpPr txBox="1"/>
          <p:nvPr/>
        </p:nvSpPr>
        <p:spPr>
          <a:xfrm>
            <a:off x="550606" y="1189703"/>
            <a:ext cx="10255046" cy="369332"/>
          </a:xfrm>
          <a:prstGeom prst="rect">
            <a:avLst/>
          </a:prstGeom>
          <a:noFill/>
        </p:spPr>
        <p:txBody>
          <a:bodyPr wrap="square" rtlCol="0">
            <a:spAutoFit/>
          </a:bodyPr>
          <a:lstStyle/>
          <a:p>
            <a:endParaRPr lang="en-IN" i="1" dirty="0">
              <a:solidFill>
                <a:schemeClr val="bg1"/>
              </a:solidFill>
              <a:latin typeface="Cambria" panose="02040503050406030204" pitchFamily="18" charset="0"/>
            </a:endParaRPr>
          </a:p>
        </p:txBody>
      </p:sp>
      <p:sp>
        <p:nvSpPr>
          <p:cNvPr id="3" name="Rectangle 2">
            <a:extLst>
              <a:ext uri="{FF2B5EF4-FFF2-40B4-BE49-F238E27FC236}">
                <a16:creationId xmlns:a16="http://schemas.microsoft.com/office/drawing/2014/main" id="{F7BDF4B6-C88D-7CB8-8060-C39BD101224E}"/>
              </a:ext>
            </a:extLst>
          </p:cNvPr>
          <p:cNvSpPr>
            <a:spLocks noChangeArrowheads="1"/>
          </p:cNvSpPr>
          <p:nvPr/>
        </p:nvSpPr>
        <p:spPr bwMode="auto">
          <a:xfrm>
            <a:off x="739321" y="1027726"/>
            <a:ext cx="10713358" cy="530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1. Machine Learning (scikit-learn):</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lvl="1" algn="just" defTabSz="914400" eaLnBrk="0" fontAlgn="base" hangingPunct="0">
              <a:lnSpc>
                <a:spcPct val="150000"/>
              </a:lnSpc>
              <a:spcBef>
                <a:spcPct val="0"/>
              </a:spcBef>
              <a:spcAft>
                <a:spcPct val="0"/>
              </a:spcAft>
            </a:pPr>
            <a:r>
              <a:rPr kumimoji="0" lang="en-US" altLang="en-US" b="0" i="0" u="none" strike="noStrike" cap="none" normalizeH="0" baseline="0" dirty="0">
                <a:ln>
                  <a:noFill/>
                </a:ln>
                <a:solidFill>
                  <a:schemeClr val="bg1"/>
                </a:solidFill>
                <a:effectLst/>
                <a:latin typeface="Arial" panose="020B0604020202020204" pitchFamily="34" charset="0"/>
              </a:rPr>
              <a:t>	Trains the model to analyze symptoms and predict diagnoses. </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2. Natural Language Processing (</a:t>
            </a:r>
            <a:r>
              <a:rPr kumimoji="0" lang="en-US" altLang="en-US" sz="2000" b="1" i="0" u="none" strike="noStrike" cap="none" normalizeH="0" baseline="0" dirty="0" err="1">
                <a:ln>
                  <a:noFill/>
                </a:ln>
                <a:solidFill>
                  <a:schemeClr val="bg1"/>
                </a:solidFill>
                <a:effectLst/>
                <a:latin typeface="Arial" panose="020B0604020202020204" pitchFamily="34" charset="0"/>
              </a:rPr>
              <a:t>spaCy</a:t>
            </a:r>
            <a:r>
              <a:rPr kumimoji="0" lang="en-US" altLang="en-US" sz="2000" b="1" i="0" u="none" strike="noStrike" cap="none" normalizeH="0" baseline="0" dirty="0">
                <a:ln>
                  <a:noFill/>
                </a:ln>
                <a:solidFill>
                  <a:schemeClr val="bg1"/>
                </a:solidFill>
                <a:effectLst/>
                <a:latin typeface="Arial" panose="020B0604020202020204" pitchFamily="34" charset="0"/>
              </a:rPr>
              <a:t>):</a:t>
            </a:r>
            <a:r>
              <a:rPr kumimoji="0" lang="en-US" altLang="en-US" sz="2000" b="0" i="0" u="none" strike="noStrike" cap="none" normalizeH="0" baseline="0" dirty="0">
                <a:ln>
                  <a:noFill/>
                </a:ln>
                <a:solidFill>
                  <a:schemeClr val="bg1"/>
                </a:solidFill>
                <a:effectLst/>
                <a:latin typeface="Arial" panose="020B0604020202020204" pitchFamily="34" charset="0"/>
              </a:rPr>
              <a:t> </a:t>
            </a:r>
          </a:p>
          <a:p>
            <a:pPr marL="0" marR="0" lvl="0" indent="0" algn="just" defTabSz="914400" rtl="0" eaLnBrk="0" fontAlgn="base" latinLnBrk="0" hangingPunct="0">
              <a:lnSpc>
                <a:spcPct val="150000"/>
              </a:lnSpc>
              <a:spcBef>
                <a:spcPct val="0"/>
              </a:spcBef>
              <a:spcAft>
                <a:spcPct val="0"/>
              </a:spcAft>
              <a:buClrTx/>
              <a:buSzTx/>
              <a:tabLst/>
            </a:pPr>
            <a:r>
              <a:rPr lang="en-US" altLang="en-US" dirty="0">
                <a:solidFill>
                  <a:schemeClr val="bg1"/>
                </a:solidFill>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Processes user-provided text descriptions of symptoms. </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3. Text Similarity (</a:t>
            </a:r>
            <a:r>
              <a:rPr kumimoji="0" lang="en-US" altLang="en-US" sz="2000" b="1" i="0" u="none" strike="noStrike" cap="none" normalizeH="0" baseline="0" dirty="0" err="1">
                <a:ln>
                  <a:noFill/>
                </a:ln>
                <a:solidFill>
                  <a:schemeClr val="bg1"/>
                </a:solidFill>
                <a:effectLst/>
                <a:latin typeface="Arial" panose="020B0604020202020204" pitchFamily="34" charset="0"/>
              </a:rPr>
              <a:t>fuzzywuzzy</a:t>
            </a:r>
            <a:r>
              <a:rPr kumimoji="0" lang="en-US" altLang="en-US" sz="2000" b="1" i="0" u="none" strike="noStrike" cap="none" normalizeH="0" baseline="0" dirty="0">
                <a:ln>
                  <a:noFill/>
                </a:ln>
                <a:solidFill>
                  <a:schemeClr val="bg1"/>
                </a:solidFill>
                <a:effectLst/>
                <a:latin typeface="Arial" panose="020B0604020202020204" pitchFamily="34" charset="0"/>
              </a:rPr>
              <a:t>):</a:t>
            </a:r>
            <a:r>
              <a:rPr kumimoji="0" lang="en-US" altLang="en-US" sz="2000" b="0" i="0" u="none" strike="noStrike" cap="none" normalizeH="0" baseline="0" dirty="0">
                <a:ln>
                  <a:noFill/>
                </a:ln>
                <a:solidFill>
                  <a:schemeClr val="bg1"/>
                </a:solidFill>
                <a:effectLst/>
                <a:latin typeface="Arial" panose="020B0604020202020204" pitchFamily="34" charset="0"/>
              </a:rPr>
              <a:t> </a:t>
            </a:r>
          </a:p>
          <a:p>
            <a:pPr marL="0" marR="0" lvl="0" indent="0" algn="just" defTabSz="914400" rtl="0" eaLnBrk="0" fontAlgn="base" latinLnBrk="0" hangingPunct="0">
              <a:lnSpc>
                <a:spcPct val="150000"/>
              </a:lnSpc>
              <a:spcBef>
                <a:spcPct val="0"/>
              </a:spcBef>
              <a:spcAft>
                <a:spcPct val="0"/>
              </a:spcAft>
              <a:buClrTx/>
              <a:buSzTx/>
              <a:tabLst/>
            </a:pPr>
            <a:r>
              <a:rPr lang="en-US" altLang="en-US" dirty="0">
                <a:solidFill>
                  <a:schemeClr val="bg1"/>
                </a:solidFill>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Handles variations or typos in symptom descriptions. </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4. Model Persistence (</a:t>
            </a:r>
            <a:r>
              <a:rPr kumimoji="0" lang="en-US" altLang="en-US" sz="2000" b="1" i="0" u="none" strike="noStrike" cap="none" normalizeH="0" baseline="0" dirty="0" err="1">
                <a:ln>
                  <a:noFill/>
                </a:ln>
                <a:solidFill>
                  <a:schemeClr val="bg1"/>
                </a:solidFill>
                <a:effectLst/>
                <a:latin typeface="Arial" panose="020B0604020202020204" pitchFamily="34" charset="0"/>
              </a:rPr>
              <a:t>joblib</a:t>
            </a:r>
            <a:r>
              <a:rPr kumimoji="0" lang="en-US" altLang="en-US" sz="2000" b="1" i="0" u="none" strike="noStrike" cap="none" normalizeH="0" baseline="0" dirty="0">
                <a:ln>
                  <a:noFill/>
                </a:ln>
                <a:solidFill>
                  <a:schemeClr val="bg1"/>
                </a:solidFill>
                <a:effectLst/>
                <a:latin typeface="Arial" panose="020B0604020202020204" pitchFamily="34" charset="0"/>
              </a:rPr>
              <a:t>):</a:t>
            </a:r>
            <a:r>
              <a:rPr kumimoji="0" lang="en-US" altLang="en-US" sz="2000" b="0" i="0" u="none" strike="noStrike" cap="none" normalizeH="0" baseline="0" dirty="0">
                <a:ln>
                  <a:noFill/>
                </a:ln>
                <a:solidFill>
                  <a:schemeClr val="bg1"/>
                </a:solidFill>
                <a:effectLst/>
                <a:latin typeface="Arial" panose="020B0604020202020204" pitchFamily="34" charset="0"/>
              </a:rPr>
              <a:t> </a:t>
            </a:r>
          </a:p>
          <a:p>
            <a:pPr marL="0" marR="0" lvl="0" indent="0" algn="just" defTabSz="914400" rtl="0" eaLnBrk="0" fontAlgn="base" latinLnBrk="0" hangingPunct="0">
              <a:lnSpc>
                <a:spcPct val="150000"/>
              </a:lnSpc>
              <a:spcBef>
                <a:spcPct val="0"/>
              </a:spcBef>
              <a:spcAft>
                <a:spcPct val="0"/>
              </a:spcAft>
              <a:buClrTx/>
              <a:buSzTx/>
              <a:tabLst/>
            </a:pPr>
            <a:r>
              <a:rPr lang="en-US" altLang="en-US" dirty="0">
                <a:solidFill>
                  <a:schemeClr val="bg1"/>
                </a:solidFill>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Saves and loads the trained machine learning model. </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5. Speech Recognition (</a:t>
            </a:r>
            <a:r>
              <a:rPr kumimoji="0" lang="en-US" altLang="en-US" sz="2000" b="1" i="0" u="none" strike="noStrike" cap="none" normalizeH="0" baseline="0" dirty="0" err="1">
                <a:ln>
                  <a:noFill/>
                </a:ln>
                <a:solidFill>
                  <a:schemeClr val="bg1"/>
                </a:solidFill>
                <a:effectLst/>
                <a:latin typeface="Arial" panose="020B0604020202020204" pitchFamily="34" charset="0"/>
              </a:rPr>
              <a:t>AssemblyAI</a:t>
            </a:r>
            <a:r>
              <a:rPr kumimoji="0" lang="en-US" altLang="en-US" sz="2000" b="1" i="0" u="none" strike="noStrike" cap="none" normalizeH="0" baseline="0" dirty="0">
                <a:ln>
                  <a:noFill/>
                </a:ln>
                <a:solidFill>
                  <a:schemeClr val="bg1"/>
                </a:solidFill>
                <a:effectLst/>
                <a:latin typeface="Arial" panose="020B0604020202020204" pitchFamily="34" charset="0"/>
              </a:rPr>
              <a:t>):</a:t>
            </a:r>
            <a:r>
              <a:rPr kumimoji="0" lang="en-US" altLang="en-US" sz="2000" b="0" i="0" u="none" strike="noStrike" cap="none" normalizeH="0" baseline="0" dirty="0">
                <a:ln>
                  <a:noFill/>
                </a:ln>
                <a:solidFill>
                  <a:schemeClr val="bg1"/>
                </a:solidFill>
                <a:effectLst/>
                <a:latin typeface="Arial" panose="020B0604020202020204" pitchFamily="34" charset="0"/>
              </a:rPr>
              <a:t> </a:t>
            </a:r>
          </a:p>
          <a:p>
            <a:pPr marL="0" marR="0" lvl="0" indent="0" algn="just" defTabSz="914400" rtl="0" eaLnBrk="0" fontAlgn="base" latinLnBrk="0" hangingPunct="0">
              <a:lnSpc>
                <a:spcPct val="150000"/>
              </a:lnSpc>
              <a:spcBef>
                <a:spcPct val="0"/>
              </a:spcBef>
              <a:spcAft>
                <a:spcPct val="0"/>
              </a:spcAft>
              <a:buClrTx/>
              <a:buSzTx/>
              <a:tabLst/>
            </a:pPr>
            <a:r>
              <a:rPr lang="en-US" altLang="en-US" dirty="0">
                <a:solidFill>
                  <a:schemeClr val="bg1"/>
                </a:solidFill>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Converts spoken symptoms into text. </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6. Data Science (NumPy, Pandas):</a:t>
            </a:r>
            <a:r>
              <a:rPr kumimoji="0" lang="en-US" altLang="en-US" sz="2000" b="0" i="0" u="none" strike="noStrike" cap="none" normalizeH="0" baseline="0" dirty="0">
                <a:ln>
                  <a:noFill/>
                </a:ln>
                <a:solidFill>
                  <a:schemeClr val="bg1"/>
                </a:solidFill>
                <a:effectLst/>
                <a:latin typeface="Arial" panose="020B0604020202020204" pitchFamily="34" charset="0"/>
              </a:rPr>
              <a:t> </a:t>
            </a:r>
          </a:p>
          <a:p>
            <a:pPr lvl="2" algn="just" defTabSz="914400" eaLnBrk="0" fontAlgn="base" hangingPunct="0">
              <a:lnSpc>
                <a:spcPct val="150000"/>
              </a:lnSpc>
              <a:spcBef>
                <a:spcPct val="0"/>
              </a:spcBef>
              <a:spcAft>
                <a:spcPct val="0"/>
              </a:spcAft>
            </a:pPr>
            <a:r>
              <a:rPr kumimoji="0" lang="en-US" altLang="en-US" b="0" i="0" u="none" strike="noStrike" cap="none" normalizeH="0" baseline="0" dirty="0">
                <a:ln>
                  <a:noFill/>
                </a:ln>
                <a:solidFill>
                  <a:schemeClr val="bg1"/>
                </a:solidFill>
                <a:effectLst/>
                <a:latin typeface="Arial" panose="020B0604020202020204" pitchFamily="34" charset="0"/>
              </a:rPr>
              <a:t>Numerical computing and data manipulation for machine learning. </a:t>
            </a:r>
          </a:p>
        </p:txBody>
      </p:sp>
    </p:spTree>
    <p:extLst>
      <p:ext uri="{BB962C8B-B14F-4D97-AF65-F5344CB8AC3E}">
        <p14:creationId xmlns:p14="http://schemas.microsoft.com/office/powerpoint/2010/main" val="6378628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1668</TotalTime>
  <Words>928</Words>
  <Application>Microsoft Office PowerPoint</Application>
  <PresentationFormat>Widescreen</PresentationFormat>
  <Paragraphs>105</Paragraphs>
  <Slides>14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Abhaya Libre</vt:lpstr>
      <vt:lpstr>Algerian</vt:lpstr>
      <vt:lpstr>Arial</vt:lpstr>
      <vt:lpstr>Cairo</vt:lpstr>
      <vt:lpstr>Calibri</vt:lpstr>
      <vt:lpstr>Calibri Light</vt:lpstr>
      <vt:lpstr>Cambria</vt:lpstr>
      <vt:lpstr>Canva Sans</vt:lpstr>
      <vt:lpstr>Copperplate Gothic Bold</vt:lpstr>
      <vt:lpstr>Courier New</vt:lpstr>
      <vt:lpstr>Söhne</vt:lpstr>
      <vt:lpstr>Wingdings</vt:lpstr>
      <vt:lpstr>Office Theme</vt:lpstr>
      <vt:lpstr>PowerPoint Presentation</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Neuro Network</dc:title>
  <dc:creator>selva kumar</dc:creator>
  <cp:lastModifiedBy>Tharun op</cp:lastModifiedBy>
  <cp:revision>75</cp:revision>
  <dcterms:created xsi:type="dcterms:W3CDTF">2023-08-19T02:23:14Z</dcterms:created>
  <dcterms:modified xsi:type="dcterms:W3CDTF">2024-07-31T18:02:37Z</dcterms:modified>
</cp:coreProperties>
</file>